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15.svg" ContentType="image/svg+xml"/>
  <Override PartName="/ppt/media/image19.svg" ContentType="image/svg+xml"/>
  <Override PartName="/ppt/media/image4.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8288000" cy="10287000"/>
  <p:notesSz cx="6858000" cy="9144000"/>
  <p:embeddedFontLst>
    <p:embeddedFont>
      <p:font typeface="Arapey Bold" panose="02000000000000000000"/>
      <p:regular r:id="rId18"/>
      <p:bold r:id="rId19"/>
    </p:embeddedFont>
    <p:embeddedFont>
      <p:font typeface="Ibarra Real Nova" panose="00000500000000000000"/>
      <p:regular r:id="rId20"/>
    </p:embeddedFont>
    <p:embeddedFont>
      <p:font typeface="Montserrat Bold" panose="00000800000000000000"/>
      <p:bold r:id="rId21"/>
    </p:embeddedFont>
    <p:embeddedFont>
      <p:font typeface="Montserrat" panose="00000500000000000000"/>
      <p:regular r:id="rId22"/>
    </p:embeddedFont>
    <p:embeddedFont>
      <p:font typeface="Noto Serif Display ExtraCondensed Heavy" panose="02020A06080505020204"/>
      <p:bold r:id="rId23"/>
    </p:embeddedFont>
    <p:embeddedFont>
      <p:font typeface="Noto Serif Display ExtraCondensed Ultra-Bold" panose="02020806080505020204"/>
      <p:bold r:id="rId24"/>
    </p:embeddedFont>
    <p:embeddedFont>
      <p:font typeface="Ibarra Real Nova Bold" panose="00000800000000000000"/>
      <p:bold r:id="rId25"/>
    </p:embeddedFont>
    <p:embeddedFont>
      <p:font typeface="Ibarra Real Nova Italics" panose="00000500000000000000"/>
      <p:italic r:id="rId26"/>
    </p:embeddedFont>
    <p:embeddedFont>
      <p:font typeface="Ibarra Real Nova Bold Italics" panose="00000800000000000000"/>
      <p:boldItalic r:id="rId27"/>
    </p:embeddedFont>
    <p:embeddedFont>
      <p:font typeface="Calibri" panose="020F050202020403020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font" Target="fonts/font14.fntdata"/><Relationship Id="rId30" Type="http://schemas.openxmlformats.org/officeDocument/2006/relationships/font" Target="fonts/font13.fntdata"/><Relationship Id="rId3" Type="http://schemas.openxmlformats.org/officeDocument/2006/relationships/slide" Target="slides/slide1.xml"/><Relationship Id="rId29" Type="http://schemas.openxmlformats.org/officeDocument/2006/relationships/font" Target="fonts/font12.fntdata"/><Relationship Id="rId28" Type="http://schemas.openxmlformats.org/officeDocument/2006/relationships/font" Target="fonts/font11.fntdata"/><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sv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sv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4.svg"/><Relationship Id="rId7" Type="http://schemas.openxmlformats.org/officeDocument/2006/relationships/image" Target="../media/image3.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8.svg"/><Relationship Id="rId10" Type="http://schemas.openxmlformats.org/officeDocument/2006/relationships/slideLayout" Target="../slideLayouts/slideLayout7.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5.sv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4.sv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9.sv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Freeform 2"/>
          <p:cNvSpPr/>
          <p:nvPr/>
        </p:nvSpPr>
        <p:spPr>
          <a:xfrm>
            <a:off x="0" y="0"/>
            <a:ext cx="19304991" cy="7586519"/>
          </a:xfrm>
          <a:custGeom>
            <a:avLst/>
            <a:gdLst/>
            <a:ahLst/>
            <a:cxnLst/>
            <a:rect l="l" t="t" r="r" b="b"/>
            <a:pathLst>
              <a:path w="19304991" h="7586519">
                <a:moveTo>
                  <a:pt x="0" y="0"/>
                </a:moveTo>
                <a:lnTo>
                  <a:pt x="19304991" y="0"/>
                </a:lnTo>
                <a:lnTo>
                  <a:pt x="19304991" y="7586519"/>
                </a:lnTo>
                <a:lnTo>
                  <a:pt x="0" y="7586519"/>
                </a:lnTo>
                <a:lnTo>
                  <a:pt x="0" y="0"/>
                </a:lnTo>
                <a:close/>
              </a:path>
            </a:pathLst>
          </a:custGeom>
          <a:blipFill>
            <a:blip r:embed="rId1"/>
            <a:stretch>
              <a:fillRect t="-77229" b="-77234"/>
            </a:stretch>
          </a:blipFill>
        </p:spPr>
      </p:sp>
      <p:grpSp>
        <p:nvGrpSpPr>
          <p:cNvPr id="3" name="Group 3"/>
          <p:cNvGrpSpPr/>
          <p:nvPr/>
        </p:nvGrpSpPr>
        <p:grpSpPr>
          <a:xfrm rot="0">
            <a:off x="14207017" y="4948690"/>
            <a:ext cx="5097974" cy="6610015"/>
            <a:chOff x="0" y="0"/>
            <a:chExt cx="6797299" cy="8813353"/>
          </a:xfrm>
        </p:grpSpPr>
        <p:sp>
          <p:nvSpPr>
            <p:cNvPr id="4" name="Freeform 4"/>
            <p:cNvSpPr/>
            <p:nvPr/>
          </p:nvSpPr>
          <p:spPr>
            <a:xfrm>
              <a:off x="0" y="0"/>
              <a:ext cx="6797294" cy="8813292"/>
            </a:xfrm>
            <a:custGeom>
              <a:avLst/>
              <a:gdLst/>
              <a:ahLst/>
              <a:cxnLst/>
              <a:rect l="l" t="t" r="r" b="b"/>
              <a:pathLst>
                <a:path w="6797294" h="8813292">
                  <a:moveTo>
                    <a:pt x="0" y="0"/>
                  </a:moveTo>
                  <a:lnTo>
                    <a:pt x="6797294" y="0"/>
                  </a:lnTo>
                  <a:lnTo>
                    <a:pt x="6797294" y="8813292"/>
                  </a:lnTo>
                  <a:lnTo>
                    <a:pt x="0" y="8813292"/>
                  </a:lnTo>
                  <a:lnTo>
                    <a:pt x="0" y="0"/>
                  </a:lnTo>
                  <a:close/>
                </a:path>
              </a:pathLst>
            </a:custGeom>
            <a:blipFill>
              <a:blip r:embed="rId2"/>
              <a:stretch>
                <a:fillRect t="-9" b="-10"/>
              </a:stretch>
            </a:blipFill>
          </p:spPr>
        </p:sp>
      </p:grpSp>
      <p:sp>
        <p:nvSpPr>
          <p:cNvPr id="5" name="TextBox 5"/>
          <p:cNvSpPr txBox="1"/>
          <p:nvPr/>
        </p:nvSpPr>
        <p:spPr>
          <a:xfrm>
            <a:off x="2086624" y="1011888"/>
            <a:ext cx="15775282" cy="2302849"/>
          </a:xfrm>
          <a:prstGeom prst="rect">
            <a:avLst/>
          </a:prstGeom>
        </p:spPr>
        <p:txBody>
          <a:bodyPr lIns="0" tIns="0" rIns="0" bIns="0" rtlCol="0" anchor="t">
            <a:spAutoFit/>
          </a:bodyPr>
          <a:lstStyle/>
          <a:p>
            <a:pPr algn="ctr">
              <a:lnSpc>
                <a:spcPts val="9200"/>
              </a:lnSpc>
            </a:pPr>
            <a:r>
              <a:rPr lang="en-US" sz="6715" spc="-52">
                <a:solidFill>
                  <a:srgbClr val="DBDBDB"/>
                </a:solidFill>
                <a:latin typeface="Canva Student Font"/>
              </a:rPr>
              <a:t>               - An Automated system for real-time smart street light  and efficient  maintenance in cities.</a:t>
            </a:r>
            <a:endParaRPr lang="en-US" sz="6715" spc="-52">
              <a:solidFill>
                <a:srgbClr val="DBDBDB"/>
              </a:solidFill>
              <a:latin typeface="Canva Student Font"/>
            </a:endParaRPr>
          </a:p>
        </p:txBody>
      </p:sp>
      <p:sp>
        <p:nvSpPr>
          <p:cNvPr id="6" name="TextBox 6"/>
          <p:cNvSpPr txBox="1"/>
          <p:nvPr/>
        </p:nvSpPr>
        <p:spPr>
          <a:xfrm>
            <a:off x="1028700" y="6041005"/>
            <a:ext cx="7368655" cy="1118223"/>
          </a:xfrm>
          <a:prstGeom prst="rect">
            <a:avLst/>
          </a:prstGeom>
        </p:spPr>
        <p:txBody>
          <a:bodyPr lIns="0" tIns="0" rIns="0" bIns="0" rtlCol="0" anchor="t">
            <a:spAutoFit/>
          </a:bodyPr>
          <a:lstStyle/>
          <a:p>
            <a:pPr algn="l">
              <a:lnSpc>
                <a:spcPts val="8185"/>
              </a:lnSpc>
            </a:pPr>
            <a:r>
              <a:rPr lang="en-US" sz="5850">
                <a:solidFill>
                  <a:srgbClr val="FFFFFF"/>
                </a:solidFill>
                <a:latin typeface="Arapey Bold" panose="02000000000000000000"/>
              </a:rPr>
              <a:t>Presented by :</a:t>
            </a:r>
            <a:endParaRPr lang="en-US" sz="5850">
              <a:solidFill>
                <a:srgbClr val="FFFFFF"/>
              </a:solidFill>
              <a:latin typeface="Arapey Bold" panose="02000000000000000000"/>
            </a:endParaRPr>
          </a:p>
        </p:txBody>
      </p:sp>
      <p:sp>
        <p:nvSpPr>
          <p:cNvPr id="7" name="TextBox 7"/>
          <p:cNvSpPr txBox="1"/>
          <p:nvPr/>
        </p:nvSpPr>
        <p:spPr>
          <a:xfrm>
            <a:off x="1028700" y="6987778"/>
            <a:ext cx="10292635" cy="3002166"/>
          </a:xfrm>
          <a:prstGeom prst="rect">
            <a:avLst/>
          </a:prstGeom>
        </p:spPr>
        <p:txBody>
          <a:bodyPr lIns="0" tIns="0" rIns="0" bIns="0" rtlCol="0" anchor="t">
            <a:spAutoFit/>
          </a:bodyPr>
          <a:lstStyle/>
          <a:p>
            <a:pPr algn="l">
              <a:lnSpc>
                <a:spcPts val="8085"/>
              </a:lnSpc>
            </a:pPr>
            <a:r>
              <a:rPr lang="en-US" sz="5250" spc="20">
                <a:solidFill>
                  <a:srgbClr val="EAC83D"/>
                </a:solidFill>
                <a:latin typeface="Ibarra Real Nova" panose="00000500000000000000"/>
              </a:rPr>
              <a:t>RESHMA A- 210701211</a:t>
            </a:r>
            <a:endParaRPr lang="en-US" sz="5250" spc="20">
              <a:solidFill>
                <a:srgbClr val="EAC83D"/>
              </a:solidFill>
              <a:latin typeface="Ibarra Real Nova" panose="00000500000000000000"/>
            </a:endParaRPr>
          </a:p>
          <a:p>
            <a:pPr algn="l">
              <a:lnSpc>
                <a:spcPts val="8080"/>
              </a:lnSpc>
            </a:pPr>
            <a:r>
              <a:rPr lang="en-US" sz="5245" spc="15">
                <a:solidFill>
                  <a:srgbClr val="EAC83D"/>
                </a:solidFill>
                <a:latin typeface="Ibarra Real Nova" panose="00000500000000000000"/>
              </a:rPr>
              <a:t>RESHMA S - 210701213</a:t>
            </a:r>
            <a:endParaRPr lang="en-US" sz="5245" spc="15">
              <a:solidFill>
                <a:srgbClr val="EAC83D"/>
              </a:solidFill>
              <a:latin typeface="Ibarra Real Nova" panose="00000500000000000000"/>
            </a:endParaRPr>
          </a:p>
          <a:p>
            <a:pPr algn="l">
              <a:lnSpc>
                <a:spcPts val="8085"/>
              </a:lnSpc>
            </a:pPr>
            <a:r>
              <a:rPr lang="en-US" sz="5250" spc="20">
                <a:solidFill>
                  <a:srgbClr val="EAC83D"/>
                </a:solidFill>
                <a:latin typeface="Ibarra Real Nova" panose="00000500000000000000"/>
              </a:rPr>
              <a:t>SANDHYA S - 210701226</a:t>
            </a:r>
            <a:endParaRPr lang="en-US" sz="5250" spc="20">
              <a:solidFill>
                <a:srgbClr val="EAC83D"/>
              </a:solidFill>
              <a:latin typeface="Ibarra Real Nova" panose="00000500000000000000"/>
            </a:endParaRPr>
          </a:p>
        </p:txBody>
      </p:sp>
      <p:sp>
        <p:nvSpPr>
          <p:cNvPr id="8" name="TextBox 8"/>
          <p:cNvSpPr txBox="1"/>
          <p:nvPr/>
        </p:nvSpPr>
        <p:spPr>
          <a:xfrm>
            <a:off x="392678" y="1126188"/>
            <a:ext cx="5283221" cy="1021268"/>
          </a:xfrm>
          <a:prstGeom prst="rect">
            <a:avLst/>
          </a:prstGeom>
        </p:spPr>
        <p:txBody>
          <a:bodyPr lIns="0" tIns="0" rIns="0" bIns="0" rtlCol="0" anchor="t">
            <a:spAutoFit/>
          </a:bodyPr>
          <a:lstStyle/>
          <a:p>
            <a:pPr algn="ctr">
              <a:lnSpc>
                <a:spcPts val="7635"/>
              </a:lnSpc>
            </a:pPr>
            <a:r>
              <a:rPr lang="en-US" sz="5830" spc="23">
                <a:solidFill>
                  <a:srgbClr val="FFFFFF"/>
                </a:solidFill>
                <a:latin typeface="Montserrat Bold" panose="00000800000000000000"/>
              </a:rPr>
              <a:t>INTELLILIGHT</a:t>
            </a:r>
            <a:endParaRPr lang="en-US" sz="5830" spc="23">
              <a:solidFill>
                <a:srgbClr val="FFFFFF"/>
              </a:solidFill>
              <a:latin typeface="Montserrat Bold" panose="000008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rot="0">
            <a:off x="782060" y="759342"/>
            <a:ext cx="71912" cy="8490010"/>
            <a:chOff x="0" y="0"/>
            <a:chExt cx="50800" cy="5997527"/>
          </a:xfrm>
        </p:grpSpPr>
        <p:sp>
          <p:nvSpPr>
            <p:cNvPr id="3" name="Freeform 3"/>
            <p:cNvSpPr/>
            <p:nvPr/>
          </p:nvSpPr>
          <p:spPr>
            <a:xfrm>
              <a:off x="0" y="25400"/>
              <a:ext cx="50800" cy="5946775"/>
            </a:xfrm>
            <a:custGeom>
              <a:avLst/>
              <a:gdLst/>
              <a:ahLst/>
              <a:cxnLst/>
              <a:rect l="l" t="t" r="r" b="b"/>
              <a:pathLst>
                <a:path w="50800" h="5946775">
                  <a:moveTo>
                    <a:pt x="50800" y="0"/>
                  </a:moveTo>
                  <a:lnTo>
                    <a:pt x="50800" y="5946775"/>
                  </a:lnTo>
                  <a:lnTo>
                    <a:pt x="0" y="5946775"/>
                  </a:lnTo>
                  <a:lnTo>
                    <a:pt x="0" y="0"/>
                  </a:lnTo>
                  <a:close/>
                </a:path>
              </a:pathLst>
            </a:custGeom>
            <a:solidFill>
              <a:srgbClr val="FFFFFF"/>
            </a:solidFill>
          </p:spPr>
        </p:sp>
      </p:grpSp>
      <p:sp>
        <p:nvSpPr>
          <p:cNvPr id="4" name="Freeform 4"/>
          <p:cNvSpPr/>
          <p:nvPr/>
        </p:nvSpPr>
        <p:spPr>
          <a:xfrm>
            <a:off x="669430" y="4994914"/>
            <a:ext cx="297173" cy="297173"/>
          </a:xfrm>
          <a:custGeom>
            <a:avLst/>
            <a:gdLst/>
            <a:ahLst/>
            <a:cxnLst/>
            <a:rect l="l" t="t" r="r" b="b"/>
            <a:pathLst>
              <a:path w="297173" h="297173">
                <a:moveTo>
                  <a:pt x="0" y="0"/>
                </a:moveTo>
                <a:lnTo>
                  <a:pt x="297173" y="0"/>
                </a:lnTo>
                <a:lnTo>
                  <a:pt x="297173" y="297172"/>
                </a:lnTo>
                <a:lnTo>
                  <a:pt x="0" y="29717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669430" y="2268082"/>
            <a:ext cx="297173" cy="297173"/>
          </a:xfrm>
          <a:custGeom>
            <a:avLst/>
            <a:gdLst/>
            <a:ahLst/>
            <a:cxnLst/>
            <a:rect l="l" t="t" r="r" b="b"/>
            <a:pathLst>
              <a:path w="297173" h="297173">
                <a:moveTo>
                  <a:pt x="0" y="0"/>
                </a:moveTo>
                <a:lnTo>
                  <a:pt x="297173" y="0"/>
                </a:lnTo>
                <a:lnTo>
                  <a:pt x="297173" y="297173"/>
                </a:lnTo>
                <a:lnTo>
                  <a:pt x="0" y="2971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695199" y="3656051"/>
            <a:ext cx="271403" cy="271403"/>
          </a:xfrm>
          <a:custGeom>
            <a:avLst/>
            <a:gdLst/>
            <a:ahLst/>
            <a:cxnLst/>
            <a:rect l="l" t="t" r="r" b="b"/>
            <a:pathLst>
              <a:path w="271403" h="271403">
                <a:moveTo>
                  <a:pt x="0" y="0"/>
                </a:moveTo>
                <a:lnTo>
                  <a:pt x="271404" y="0"/>
                </a:lnTo>
                <a:lnTo>
                  <a:pt x="271404" y="271403"/>
                </a:lnTo>
                <a:lnTo>
                  <a:pt x="0" y="27140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695199" y="880114"/>
            <a:ext cx="297173" cy="297173"/>
          </a:xfrm>
          <a:custGeom>
            <a:avLst/>
            <a:gdLst/>
            <a:ahLst/>
            <a:cxnLst/>
            <a:rect l="l" t="t" r="r" b="b"/>
            <a:pathLst>
              <a:path w="297173" h="297173">
                <a:moveTo>
                  <a:pt x="0" y="0"/>
                </a:moveTo>
                <a:lnTo>
                  <a:pt x="297173" y="0"/>
                </a:lnTo>
                <a:lnTo>
                  <a:pt x="297173" y="297172"/>
                </a:lnTo>
                <a:lnTo>
                  <a:pt x="0" y="29717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1405261" y="816492"/>
            <a:ext cx="16230600" cy="6279073"/>
          </a:xfrm>
          <a:prstGeom prst="rect">
            <a:avLst/>
          </a:prstGeom>
        </p:spPr>
        <p:txBody>
          <a:bodyPr lIns="0" tIns="0" rIns="0" bIns="0" rtlCol="0" anchor="t">
            <a:spAutoFit/>
          </a:bodyPr>
          <a:lstStyle/>
          <a:p>
            <a:pPr algn="ctr">
              <a:lnSpc>
                <a:spcPts val="3535"/>
              </a:lnSpc>
              <a:spcBef>
                <a:spcPct val="0"/>
              </a:spcBef>
            </a:pPr>
            <a:r>
              <a:rPr lang="en-US" sz="3400" spc="-26">
                <a:solidFill>
                  <a:srgbClr val="FFFFFF"/>
                </a:solidFill>
                <a:latin typeface="Ibarra Real Nova Italics" panose="00000500000000000000"/>
              </a:rPr>
              <a:t>Prashanth. S U et al, “IoT Based Smart Street Lighting System,” International Journal of Engineering Research &amp; Technology (IJERT), Volume 10, No. 08, 2022 </a:t>
            </a:r>
            <a:endParaRPr lang="en-US" sz="3400" spc="-26">
              <a:solidFill>
                <a:srgbClr val="FFFFFF"/>
              </a:solidFill>
              <a:latin typeface="Ibarra Real Nova Italics" panose="00000500000000000000"/>
            </a:endParaRPr>
          </a:p>
          <a:p>
            <a:pPr algn="ctr">
              <a:lnSpc>
                <a:spcPts val="3535"/>
              </a:lnSpc>
              <a:spcBef>
                <a:spcPct val="0"/>
              </a:spcBef>
            </a:pPr>
          </a:p>
          <a:p>
            <a:pPr algn="ctr">
              <a:lnSpc>
                <a:spcPts val="3535"/>
              </a:lnSpc>
              <a:spcBef>
                <a:spcPct val="0"/>
              </a:spcBef>
            </a:pPr>
            <a:r>
              <a:rPr lang="en-US" sz="3400" spc="-26">
                <a:solidFill>
                  <a:srgbClr val="FFFFFF"/>
                </a:solidFill>
                <a:latin typeface="Ibarra Real Nova Italics" panose="00000500000000000000"/>
              </a:rPr>
              <a:t>  D.K. Saini et al, "Auto Streetlight Control with Detecting Vehicle Movement," Advances in Energy Technology, Springer, Singapore, pp. 279-288, 2022 </a:t>
            </a:r>
            <a:endParaRPr lang="en-US" sz="3400" spc="-26">
              <a:solidFill>
                <a:srgbClr val="FFFFFF"/>
              </a:solidFill>
              <a:latin typeface="Ibarra Real Nova Italics" panose="00000500000000000000"/>
            </a:endParaRPr>
          </a:p>
          <a:p>
            <a:pPr algn="ctr">
              <a:lnSpc>
                <a:spcPts val="3535"/>
              </a:lnSpc>
              <a:spcBef>
                <a:spcPct val="0"/>
              </a:spcBef>
            </a:pPr>
          </a:p>
          <a:p>
            <a:pPr algn="ctr">
              <a:lnSpc>
                <a:spcPts val="3535"/>
              </a:lnSpc>
              <a:spcBef>
                <a:spcPct val="0"/>
              </a:spcBef>
            </a:pPr>
            <a:r>
              <a:rPr lang="en-US" sz="3400" spc="-26">
                <a:solidFill>
                  <a:srgbClr val="FFFFFF"/>
                </a:solidFill>
                <a:latin typeface="Ibarra Real Nova Italics" panose="00000500000000000000"/>
              </a:rPr>
              <a:t> N. Sravani et al., "Street Light Controlling and Monitoring of Fault Detection using LoRa," International Journal for Modern Trends in Science and Technology, vol. 7, no. 12, pp. 242-245, 2021. </a:t>
            </a:r>
            <a:endParaRPr lang="en-US" sz="3400" spc="-26">
              <a:solidFill>
                <a:srgbClr val="FFFFFF"/>
              </a:solidFill>
              <a:latin typeface="Ibarra Real Nova Italics" panose="00000500000000000000"/>
            </a:endParaRPr>
          </a:p>
          <a:p>
            <a:pPr algn="ctr">
              <a:lnSpc>
                <a:spcPts val="3535"/>
              </a:lnSpc>
              <a:spcBef>
                <a:spcPct val="0"/>
              </a:spcBef>
            </a:pPr>
            <a:r>
              <a:rPr lang="en-US" sz="3400" spc="-26">
                <a:solidFill>
                  <a:srgbClr val="FFFFFF"/>
                </a:solidFill>
                <a:latin typeface="Ibarra Real Nova Italics" panose="00000500000000000000"/>
              </a:rPr>
              <a:t> Ashok Kumar Nanduri et al, “IoT based Automatic Damaged Street Light Fault Detection Management System,” (IJACSA) International Journal of Advanced Computer Science and Applications, Vol. 11, No. 8, 2020. </a:t>
            </a:r>
            <a:endParaRPr lang="en-US" sz="3400" spc="-26">
              <a:solidFill>
                <a:srgbClr val="FFFFFF"/>
              </a:solidFill>
              <a:latin typeface="Ibarra Real Nova Italics" panose="00000500000000000000"/>
            </a:endParaRPr>
          </a:p>
          <a:p>
            <a:pPr algn="ctr">
              <a:lnSpc>
                <a:spcPts val="3535"/>
              </a:lnSpc>
              <a:spcBef>
                <a:spcPct val="0"/>
              </a:spcBef>
            </a:pPr>
          </a:p>
          <a:p>
            <a:pPr algn="ctr">
              <a:lnSpc>
                <a:spcPts val="3535"/>
              </a:lnSpc>
              <a:spcBef>
                <a:spcPct val="0"/>
              </a:spcBef>
            </a:pPr>
            <a:r>
              <a:rPr lang="en-US" sz="3400" spc="-26">
                <a:solidFill>
                  <a:srgbClr val="FFFFFF"/>
                </a:solidFill>
                <a:latin typeface="Ibarra Real Nova Italics" panose="00000500000000000000"/>
              </a:rPr>
              <a:t> </a:t>
            </a:r>
            <a:endParaRPr lang="en-US" sz="3400" spc="-26">
              <a:solidFill>
                <a:srgbClr val="FFFFFF"/>
              </a:solidFill>
              <a:latin typeface="Ibarra Real Nova Italics" panose="00000500000000000000"/>
            </a:endParaRPr>
          </a:p>
        </p:txBody>
      </p:sp>
      <p:sp>
        <p:nvSpPr>
          <p:cNvPr id="9" name="TextBox 9"/>
          <p:cNvSpPr txBox="1"/>
          <p:nvPr/>
        </p:nvSpPr>
        <p:spPr>
          <a:xfrm>
            <a:off x="1177286" y="6752976"/>
            <a:ext cx="17221978" cy="3145497"/>
          </a:xfrm>
          <a:prstGeom prst="rect">
            <a:avLst/>
          </a:prstGeom>
        </p:spPr>
        <p:txBody>
          <a:bodyPr lIns="0" tIns="0" rIns="0" bIns="0" rtlCol="0" anchor="t">
            <a:spAutoFit/>
          </a:bodyPr>
          <a:lstStyle/>
          <a:p>
            <a:pPr algn="ctr">
              <a:lnSpc>
                <a:spcPts val="3535"/>
              </a:lnSpc>
              <a:spcBef>
                <a:spcPct val="0"/>
              </a:spcBef>
            </a:pPr>
            <a:r>
              <a:rPr lang="en-US" sz="3400" spc="-26">
                <a:solidFill>
                  <a:srgbClr val="FFFFFF"/>
                </a:solidFill>
                <a:latin typeface="Ibarra Real Nova Bold Italics" panose="00000800000000000000"/>
              </a:rPr>
              <a:t>C. Subramani et al., "Energy Efficiency and Pay-Back Calculation on Street Lighting Systems," The 11th National Conference on Mathematical Techniques and Applications, AIP Conf. Proc., vol. 2310, no. 1, 2019. </a:t>
            </a:r>
            <a:endParaRPr lang="en-US" sz="3400" spc="-26">
              <a:solidFill>
                <a:srgbClr val="FFFFFF"/>
              </a:solidFill>
              <a:latin typeface="Ibarra Real Nova Bold Italics" panose="00000800000000000000"/>
            </a:endParaRPr>
          </a:p>
          <a:p>
            <a:pPr algn="ctr">
              <a:lnSpc>
                <a:spcPts val="3535"/>
              </a:lnSpc>
              <a:spcBef>
                <a:spcPct val="0"/>
              </a:spcBef>
            </a:pPr>
          </a:p>
          <a:p>
            <a:pPr algn="ctr">
              <a:lnSpc>
                <a:spcPts val="3535"/>
              </a:lnSpc>
              <a:spcBef>
                <a:spcPct val="0"/>
              </a:spcBef>
            </a:pPr>
            <a:r>
              <a:rPr lang="en-US" sz="3400" spc="-26">
                <a:solidFill>
                  <a:srgbClr val="FFFFFF"/>
                </a:solidFill>
                <a:latin typeface="Ibarra Real Nova Bold Italics" panose="00000800000000000000"/>
              </a:rPr>
              <a:t>  G.PRAVEEN et al , “National Highway Street Light Faulty Detection &amp; Monitoring System,” Journal of Emerging Technologies and Innovative Research (JETIR), Volume 6, No. 4, April 2019.</a:t>
            </a:r>
            <a:endParaRPr lang="en-US" sz="3400" spc="-26">
              <a:solidFill>
                <a:srgbClr val="FFFFFF"/>
              </a:solidFill>
              <a:latin typeface="Ibarra Real Nova Bold Italics" panose="00000800000000000000"/>
            </a:endParaRPr>
          </a:p>
        </p:txBody>
      </p:sp>
      <p:sp>
        <p:nvSpPr>
          <p:cNvPr id="10" name="Freeform 10"/>
          <p:cNvSpPr/>
          <p:nvPr/>
        </p:nvSpPr>
        <p:spPr>
          <a:xfrm>
            <a:off x="633474" y="8393174"/>
            <a:ext cx="297173" cy="297173"/>
          </a:xfrm>
          <a:custGeom>
            <a:avLst/>
            <a:gdLst/>
            <a:ahLst/>
            <a:cxnLst/>
            <a:rect l="l" t="t" r="r" b="b"/>
            <a:pathLst>
              <a:path w="297173" h="297173">
                <a:moveTo>
                  <a:pt x="0" y="0"/>
                </a:moveTo>
                <a:lnTo>
                  <a:pt x="297173" y="0"/>
                </a:lnTo>
                <a:lnTo>
                  <a:pt x="297173" y="297173"/>
                </a:lnTo>
                <a:lnTo>
                  <a:pt x="0" y="2971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Freeform 11"/>
          <p:cNvSpPr/>
          <p:nvPr/>
        </p:nvSpPr>
        <p:spPr>
          <a:xfrm>
            <a:off x="633474" y="6695826"/>
            <a:ext cx="297173" cy="297173"/>
          </a:xfrm>
          <a:custGeom>
            <a:avLst/>
            <a:gdLst/>
            <a:ahLst/>
            <a:cxnLst/>
            <a:rect l="l" t="t" r="r" b="b"/>
            <a:pathLst>
              <a:path w="297173" h="297173">
                <a:moveTo>
                  <a:pt x="0" y="0"/>
                </a:moveTo>
                <a:lnTo>
                  <a:pt x="297173" y="0"/>
                </a:lnTo>
                <a:lnTo>
                  <a:pt x="297173" y="297173"/>
                </a:lnTo>
                <a:lnTo>
                  <a:pt x="0" y="2971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rot="0">
            <a:off x="782060" y="759342"/>
            <a:ext cx="71912" cy="8490010"/>
            <a:chOff x="0" y="0"/>
            <a:chExt cx="50800" cy="5997527"/>
          </a:xfrm>
        </p:grpSpPr>
        <p:sp>
          <p:nvSpPr>
            <p:cNvPr id="3" name="Freeform 3"/>
            <p:cNvSpPr/>
            <p:nvPr/>
          </p:nvSpPr>
          <p:spPr>
            <a:xfrm>
              <a:off x="0" y="25400"/>
              <a:ext cx="50800" cy="5946775"/>
            </a:xfrm>
            <a:custGeom>
              <a:avLst/>
              <a:gdLst/>
              <a:ahLst/>
              <a:cxnLst/>
              <a:rect l="l" t="t" r="r" b="b"/>
              <a:pathLst>
                <a:path w="50800" h="5946775">
                  <a:moveTo>
                    <a:pt x="50800" y="0"/>
                  </a:moveTo>
                  <a:lnTo>
                    <a:pt x="50800" y="5946775"/>
                  </a:lnTo>
                  <a:lnTo>
                    <a:pt x="0" y="5946775"/>
                  </a:lnTo>
                  <a:lnTo>
                    <a:pt x="0" y="0"/>
                  </a:lnTo>
                  <a:close/>
                </a:path>
              </a:pathLst>
            </a:custGeom>
            <a:solidFill>
              <a:srgbClr val="FFFFFF"/>
            </a:solidFill>
          </p:spPr>
        </p:sp>
      </p:grpSp>
      <p:sp>
        <p:nvSpPr>
          <p:cNvPr id="4" name="Freeform 4"/>
          <p:cNvSpPr/>
          <p:nvPr/>
        </p:nvSpPr>
        <p:spPr>
          <a:xfrm>
            <a:off x="669430" y="4994914"/>
            <a:ext cx="297173" cy="297173"/>
          </a:xfrm>
          <a:custGeom>
            <a:avLst/>
            <a:gdLst/>
            <a:ahLst/>
            <a:cxnLst/>
            <a:rect l="l" t="t" r="r" b="b"/>
            <a:pathLst>
              <a:path w="297173" h="297173">
                <a:moveTo>
                  <a:pt x="0" y="0"/>
                </a:moveTo>
                <a:lnTo>
                  <a:pt x="297173" y="0"/>
                </a:lnTo>
                <a:lnTo>
                  <a:pt x="297173" y="297172"/>
                </a:lnTo>
                <a:lnTo>
                  <a:pt x="0" y="29717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695199" y="2603091"/>
            <a:ext cx="297173" cy="297173"/>
          </a:xfrm>
          <a:custGeom>
            <a:avLst/>
            <a:gdLst/>
            <a:ahLst/>
            <a:cxnLst/>
            <a:rect l="l" t="t" r="r" b="b"/>
            <a:pathLst>
              <a:path w="297173" h="297173">
                <a:moveTo>
                  <a:pt x="0" y="0"/>
                </a:moveTo>
                <a:lnTo>
                  <a:pt x="297173" y="0"/>
                </a:lnTo>
                <a:lnTo>
                  <a:pt x="297173" y="297173"/>
                </a:lnTo>
                <a:lnTo>
                  <a:pt x="0" y="2971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0" y="5583351"/>
            <a:ext cx="271403" cy="271403"/>
          </a:xfrm>
          <a:custGeom>
            <a:avLst/>
            <a:gdLst/>
            <a:ahLst/>
            <a:cxnLst/>
            <a:rect l="l" t="t" r="r" b="b"/>
            <a:pathLst>
              <a:path w="271403" h="271403">
                <a:moveTo>
                  <a:pt x="0" y="0"/>
                </a:moveTo>
                <a:lnTo>
                  <a:pt x="271403" y="0"/>
                </a:lnTo>
                <a:lnTo>
                  <a:pt x="271403" y="271403"/>
                </a:lnTo>
                <a:lnTo>
                  <a:pt x="0" y="27140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633474" y="759342"/>
            <a:ext cx="297173" cy="297173"/>
          </a:xfrm>
          <a:custGeom>
            <a:avLst/>
            <a:gdLst/>
            <a:ahLst/>
            <a:cxnLst/>
            <a:rect l="l" t="t" r="r" b="b"/>
            <a:pathLst>
              <a:path w="297173" h="297173">
                <a:moveTo>
                  <a:pt x="0" y="0"/>
                </a:moveTo>
                <a:lnTo>
                  <a:pt x="297173" y="0"/>
                </a:lnTo>
                <a:lnTo>
                  <a:pt x="297173" y="297173"/>
                </a:lnTo>
                <a:lnTo>
                  <a:pt x="0" y="2971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695199" y="8421749"/>
            <a:ext cx="297173" cy="297173"/>
          </a:xfrm>
          <a:custGeom>
            <a:avLst/>
            <a:gdLst/>
            <a:ahLst/>
            <a:cxnLst/>
            <a:rect l="l" t="t" r="r" b="b"/>
            <a:pathLst>
              <a:path w="297173" h="297173">
                <a:moveTo>
                  <a:pt x="0" y="0"/>
                </a:moveTo>
                <a:lnTo>
                  <a:pt x="297173" y="0"/>
                </a:lnTo>
                <a:lnTo>
                  <a:pt x="297173" y="297173"/>
                </a:lnTo>
                <a:lnTo>
                  <a:pt x="0" y="2971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633474" y="6695826"/>
            <a:ext cx="297173" cy="297173"/>
          </a:xfrm>
          <a:custGeom>
            <a:avLst/>
            <a:gdLst/>
            <a:ahLst/>
            <a:cxnLst/>
            <a:rect l="l" t="t" r="r" b="b"/>
            <a:pathLst>
              <a:path w="297173" h="297173">
                <a:moveTo>
                  <a:pt x="0" y="0"/>
                </a:moveTo>
                <a:lnTo>
                  <a:pt x="297173" y="0"/>
                </a:lnTo>
                <a:lnTo>
                  <a:pt x="297173" y="297173"/>
                </a:lnTo>
                <a:lnTo>
                  <a:pt x="0" y="2971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TextBox 10"/>
          <p:cNvSpPr txBox="1"/>
          <p:nvPr/>
        </p:nvSpPr>
        <p:spPr>
          <a:xfrm>
            <a:off x="853972" y="816492"/>
            <a:ext cx="17128355" cy="5383765"/>
          </a:xfrm>
          <a:prstGeom prst="rect">
            <a:avLst/>
          </a:prstGeom>
        </p:spPr>
        <p:txBody>
          <a:bodyPr lIns="0" tIns="0" rIns="0" bIns="0" rtlCol="0" anchor="t">
            <a:spAutoFit/>
          </a:bodyPr>
          <a:lstStyle/>
          <a:p>
            <a:pPr algn="ctr">
              <a:lnSpc>
                <a:spcPts val="3535"/>
              </a:lnSpc>
              <a:spcBef>
                <a:spcPct val="0"/>
              </a:spcBef>
            </a:pPr>
            <a:r>
              <a:rPr lang="en-US" sz="3400" spc="-26">
                <a:solidFill>
                  <a:srgbClr val="FFFFFF"/>
                </a:solidFill>
                <a:latin typeface="Ibarra Real Nova Bold Italics" panose="00000800000000000000"/>
              </a:rPr>
              <a:t>Intelligentsystem for monitoring andcontrolling of street lightusing the GSMtechnology, International conference on information processing, December 16- 19, 2015, by Swati rajes Parekar, prof ManojM. Dongre.</a:t>
            </a:r>
            <a:endParaRPr lang="en-US" sz="3400" spc="-26">
              <a:solidFill>
                <a:srgbClr val="FFFFFF"/>
              </a:solidFill>
              <a:latin typeface="Ibarra Real Nova Bold Italics" panose="00000800000000000000"/>
            </a:endParaRPr>
          </a:p>
          <a:p>
            <a:pPr algn="ctr">
              <a:lnSpc>
                <a:spcPts val="3535"/>
              </a:lnSpc>
              <a:spcBef>
                <a:spcPct val="0"/>
              </a:spcBef>
            </a:pPr>
          </a:p>
          <a:p>
            <a:pPr algn="ctr">
              <a:lnSpc>
                <a:spcPts val="3535"/>
              </a:lnSpc>
              <a:spcBef>
                <a:spcPct val="0"/>
              </a:spcBef>
            </a:pPr>
            <a:r>
              <a:rPr lang="en-US" sz="3400" spc="-26">
                <a:solidFill>
                  <a:srgbClr val="FFFFFF"/>
                </a:solidFill>
                <a:latin typeface="Ibarra Real Nova Bold Italics" panose="00000800000000000000"/>
              </a:rPr>
              <a:t>  B. K. Subramanyam, K. Bhaskar Reddy, P. Ajay Kumar Reddy, “Design and Development of Intelligent Wireless Street Light Control and Monitoring System Along With GUI”, International Journal of Engineering Research and Applications (IJERA)Vol. 3, Issue 4, Jul- Aug 2013, pp.2115- 2119.</a:t>
            </a:r>
            <a:endParaRPr lang="en-US" sz="3400" spc="-26">
              <a:solidFill>
                <a:srgbClr val="FFFFFF"/>
              </a:solidFill>
              <a:latin typeface="Ibarra Real Nova Bold Italics" panose="00000800000000000000"/>
            </a:endParaRPr>
          </a:p>
          <a:p>
            <a:pPr algn="ctr">
              <a:lnSpc>
                <a:spcPts val="3535"/>
              </a:lnSpc>
              <a:spcBef>
                <a:spcPct val="0"/>
              </a:spcBef>
            </a:pPr>
          </a:p>
          <a:p>
            <a:pPr algn="ctr">
              <a:lnSpc>
                <a:spcPts val="3535"/>
              </a:lnSpc>
              <a:spcBef>
                <a:spcPct val="0"/>
              </a:spcBef>
            </a:pPr>
            <a:r>
              <a:rPr lang="en-US" sz="3400" spc="-26">
                <a:solidFill>
                  <a:srgbClr val="FFFFFF"/>
                </a:solidFill>
                <a:latin typeface="Ibarra Real Nova Bold Italics" panose="00000800000000000000"/>
              </a:rPr>
              <a:t> Anila Devi Y, V. Jaya Prakash, “GSM Based Remote Control System of High Efficiency Intelligent Street Lighting System Using A Zigbee Network of Devices and Sensor” International Journal of Science and Research (IJSR) P.P 2319- 7064.</a:t>
            </a:r>
            <a:endParaRPr lang="en-US" sz="3400" spc="-26">
              <a:solidFill>
                <a:srgbClr val="FFFFFF"/>
              </a:solidFill>
              <a:latin typeface="Ibarra Real Nova Bold Italics" panose="00000800000000000000"/>
            </a:endParaRPr>
          </a:p>
        </p:txBody>
      </p:sp>
      <p:sp>
        <p:nvSpPr>
          <p:cNvPr id="11" name="TextBox 11"/>
          <p:cNvSpPr txBox="1"/>
          <p:nvPr/>
        </p:nvSpPr>
        <p:spPr>
          <a:xfrm>
            <a:off x="1028700" y="6752976"/>
            <a:ext cx="16999505" cy="3145497"/>
          </a:xfrm>
          <a:prstGeom prst="rect">
            <a:avLst/>
          </a:prstGeom>
        </p:spPr>
        <p:txBody>
          <a:bodyPr lIns="0" tIns="0" rIns="0" bIns="0" rtlCol="0" anchor="t">
            <a:spAutoFit/>
          </a:bodyPr>
          <a:lstStyle/>
          <a:p>
            <a:pPr algn="ctr">
              <a:lnSpc>
                <a:spcPts val="3535"/>
              </a:lnSpc>
              <a:spcBef>
                <a:spcPct val="0"/>
              </a:spcBef>
            </a:pPr>
            <a:r>
              <a:rPr lang="en-US" sz="3400" spc="-26">
                <a:solidFill>
                  <a:srgbClr val="FFFFFF"/>
                </a:solidFill>
                <a:latin typeface="Ibarra Real Nova Italics" panose="00000500000000000000"/>
              </a:rPr>
              <a:t> B.Abinaya, S.Gurupriya, M.Pooja “IOT BASED SMART AND ADAPTIVE LIGHTING IN STREET LIGHTS ”2017 Second International Conference On Computing and Communications Technologies(ICCCT‟17) </a:t>
            </a:r>
            <a:endParaRPr lang="en-US" sz="3400" spc="-26">
              <a:solidFill>
                <a:srgbClr val="FFFFFF"/>
              </a:solidFill>
              <a:latin typeface="Ibarra Real Nova Italics" panose="00000500000000000000"/>
            </a:endParaRPr>
          </a:p>
          <a:p>
            <a:pPr algn="ctr">
              <a:lnSpc>
                <a:spcPts val="3535"/>
              </a:lnSpc>
              <a:spcBef>
                <a:spcPct val="0"/>
              </a:spcBef>
            </a:pPr>
          </a:p>
          <a:p>
            <a:pPr algn="ctr">
              <a:lnSpc>
                <a:spcPts val="3535"/>
              </a:lnSpc>
              <a:spcBef>
                <a:spcPct val="0"/>
              </a:spcBef>
            </a:pPr>
            <a:r>
              <a:rPr lang="en-US" sz="3400" spc="-26">
                <a:solidFill>
                  <a:srgbClr val="FFFFFF"/>
                </a:solidFill>
                <a:latin typeface="Ibarra Real Nova Italics" panose="00000500000000000000"/>
              </a:rPr>
              <a:t> Veena P C, Paulsy Tharakan, Hima Haridas, Ramya K, Riya Joju, Ms. Jyothis T S “Smart Street Light System based on Image Processing”2016 International Conference on Circuit, Power and Computing Technologies [ICCPCT]</a:t>
            </a:r>
            <a:endParaRPr lang="en-US" sz="3400" spc="-26">
              <a:solidFill>
                <a:srgbClr val="FFFFFF"/>
              </a:solidFill>
              <a:latin typeface="Ibarra Real Nova Italics" panose="00000500000000000000"/>
            </a:endParaRPr>
          </a:p>
        </p:txBody>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TextBox 2"/>
          <p:cNvSpPr txBox="1"/>
          <p:nvPr/>
        </p:nvSpPr>
        <p:spPr>
          <a:xfrm>
            <a:off x="4295852" y="5030034"/>
            <a:ext cx="9696295" cy="1726977"/>
          </a:xfrm>
          <a:prstGeom prst="rect">
            <a:avLst/>
          </a:prstGeom>
        </p:spPr>
        <p:txBody>
          <a:bodyPr lIns="0" tIns="0" rIns="0" bIns="0" rtlCol="0" anchor="t">
            <a:spAutoFit/>
          </a:bodyPr>
          <a:lstStyle/>
          <a:p>
            <a:pPr algn="ctr">
              <a:lnSpc>
                <a:spcPts val="14775"/>
              </a:lnSpc>
            </a:pPr>
            <a:r>
              <a:rPr lang="en-US" sz="14205" spc="-112">
                <a:solidFill>
                  <a:srgbClr val="FFFFFF"/>
                </a:solidFill>
                <a:latin typeface="Noto Serif Display ExtraCondensed Ultra-Bold" panose="02020806080505020204"/>
              </a:rPr>
              <a:t>Thank Y</a:t>
            </a:r>
            <a:r>
              <a:rPr lang="en-US" sz="14205" spc="-112">
                <a:solidFill>
                  <a:srgbClr val="DBDBDB"/>
                </a:solidFill>
                <a:latin typeface="Noto Serif Display ExtraCondensed Ultra-Bold" panose="02020806080505020204"/>
              </a:rPr>
              <a:t>ou</a:t>
            </a:r>
            <a:endParaRPr lang="en-US" sz="14205" spc="-112">
              <a:solidFill>
                <a:srgbClr val="DBDBDB"/>
              </a:solidFill>
              <a:latin typeface="Noto Serif Display ExtraCondensed Ultra-Bold" panose="02020806080505020204"/>
            </a:endParaRPr>
          </a:p>
        </p:txBody>
      </p:sp>
      <p:sp>
        <p:nvSpPr>
          <p:cNvPr id="3" name="TextBox 3"/>
          <p:cNvSpPr txBox="1"/>
          <p:nvPr/>
        </p:nvSpPr>
        <p:spPr>
          <a:xfrm>
            <a:off x="4982353" y="3745783"/>
            <a:ext cx="8323294" cy="811945"/>
          </a:xfrm>
          <a:prstGeom prst="rect">
            <a:avLst/>
          </a:prstGeom>
        </p:spPr>
        <p:txBody>
          <a:bodyPr lIns="0" tIns="0" rIns="0" bIns="0" rtlCol="0" anchor="t">
            <a:spAutoFit/>
          </a:bodyPr>
          <a:lstStyle/>
          <a:p>
            <a:pPr algn="ctr">
              <a:lnSpc>
                <a:spcPts val="6695"/>
              </a:lnSpc>
            </a:pPr>
            <a:r>
              <a:rPr lang="en-US" sz="4785">
                <a:solidFill>
                  <a:srgbClr val="EAC83D"/>
                </a:solidFill>
                <a:latin typeface="Sloop Script Pro Italics"/>
              </a:rPr>
              <a:t>REshma S  &amp; Reshma A  , Sandhya S</a:t>
            </a:r>
            <a:endParaRPr lang="en-US" sz="4785">
              <a:solidFill>
                <a:srgbClr val="EAC83D"/>
              </a:solidFill>
              <a:latin typeface="Sloop Script Pro Italics"/>
            </a:endParaRPr>
          </a:p>
        </p:txBody>
      </p:sp>
      <p:grpSp>
        <p:nvGrpSpPr>
          <p:cNvPr id="4" name="Group 4"/>
          <p:cNvGrpSpPr/>
          <p:nvPr/>
        </p:nvGrpSpPr>
        <p:grpSpPr>
          <a:xfrm rot="0">
            <a:off x="-1438777" y="475386"/>
            <a:ext cx="24289164" cy="11208738"/>
            <a:chOff x="0" y="0"/>
            <a:chExt cx="32385552" cy="14944984"/>
          </a:xfrm>
        </p:grpSpPr>
        <p:pic>
          <p:nvPicPr>
            <p:cNvPr id="5" name="Picture 5"/>
            <p:cNvPicPr>
              <a:picLocks noChangeAspect="1"/>
            </p:cNvPicPr>
            <p:nvPr/>
          </p:nvPicPr>
          <p:blipFill>
            <a:blip r:embed="rId1">
              <a:alphaModFix amt="16000"/>
            </a:blip>
            <a:srcRect t="26926" b="26926"/>
            <a:stretch>
              <a:fillRect/>
            </a:stretch>
          </p:blipFill>
          <p:spPr>
            <a:xfrm>
              <a:off x="0" y="0"/>
              <a:ext cx="32385552" cy="14944984"/>
            </a:xfrm>
            <a:prstGeom prst="rect">
              <a:avLst/>
            </a:prstGeom>
          </p:spPr>
        </p:pic>
      </p:gr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9888855" y="2346325"/>
          <a:ext cx="5415280" cy="2762885"/>
        </p:xfrm>
        <a:graphic>
          <a:graphicData uri="http://schemas.openxmlformats.org/drawingml/2006/table">
            <a:tbl>
              <a:tblPr/>
              <a:tblGrid>
                <a:gridCol w="662305"/>
                <a:gridCol w="4752975"/>
              </a:tblGrid>
              <a:tr h="973455">
                <a:tc>
                  <a:txBody>
                    <a:bodyPr rtlCol="0"/>
                    <a:lstStyle/>
                    <a:p>
                      <a:pPr algn="l">
                        <a:lnSpc>
                          <a:spcPts val="2895"/>
                        </a:lnSpc>
                        <a:defRPr/>
                      </a:pPr>
                      <a:r>
                        <a:rPr lang="en-US" sz="2070">
                          <a:solidFill>
                            <a:srgbClr val="FFFFFF"/>
                          </a:solidFill>
                          <a:latin typeface="Montserrat" panose="00000500000000000000"/>
                        </a:rPr>
                        <a:t>1</a:t>
                      </a:r>
                      <a:endParaRPr lang="en-US" sz="1100"/>
                    </a:p>
                  </a:txBody>
                  <a:tcPr marL="190500" marR="190500" marT="190500" marB="190500" anchor="t">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c>
                  <a:txBody>
                    <a:bodyPr rtlCol="0"/>
                    <a:lstStyle/>
                    <a:p>
                      <a:pPr algn="l">
                        <a:lnSpc>
                          <a:spcPts val="2895"/>
                        </a:lnSpc>
                        <a:defRPr/>
                      </a:pPr>
                      <a:r>
                        <a:rPr lang="en-US" sz="2070">
                          <a:solidFill>
                            <a:srgbClr val="FFFFFF"/>
                          </a:solidFill>
                          <a:latin typeface="Ibarra Real Nova" panose="00000500000000000000"/>
                        </a:rPr>
                        <a:t>ABSTRACT</a:t>
                      </a:r>
                      <a:endParaRPr lang="en-US" sz="1100"/>
                    </a:p>
                  </a:txBody>
                  <a:tcPr marL="190500" marR="190500" marT="190500" marB="190500" anchor="t">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r>
              <a:tr h="878840">
                <a:tc>
                  <a:txBody>
                    <a:bodyPr rtlCol="0"/>
                    <a:lstStyle/>
                    <a:p>
                      <a:pPr algn="l">
                        <a:lnSpc>
                          <a:spcPts val="2895"/>
                        </a:lnSpc>
                        <a:defRPr/>
                      </a:pPr>
                      <a:r>
                        <a:rPr lang="en-US" sz="2070">
                          <a:solidFill>
                            <a:srgbClr val="FFFFFF"/>
                          </a:solidFill>
                          <a:latin typeface="Montserrat" panose="00000500000000000000"/>
                        </a:rPr>
                        <a:t>2</a:t>
                      </a:r>
                      <a:endParaRPr lang="en-US" sz="1100"/>
                    </a:p>
                  </a:txBody>
                  <a:tcPr marL="190500" marR="190500" marT="190500" marB="190500" anchor="t">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c>
                  <a:txBody>
                    <a:bodyPr rtlCol="0"/>
                    <a:lstStyle/>
                    <a:p>
                      <a:pPr algn="l">
                        <a:lnSpc>
                          <a:spcPts val="2895"/>
                        </a:lnSpc>
                        <a:defRPr/>
                      </a:pPr>
                      <a:r>
                        <a:rPr lang="en-US" sz="2070">
                          <a:solidFill>
                            <a:srgbClr val="FFFFFF"/>
                          </a:solidFill>
                          <a:latin typeface="Ibarra Real Nova" panose="00000500000000000000"/>
                        </a:rPr>
                        <a:t>OBJECTIVE</a:t>
                      </a:r>
                      <a:endParaRPr lang="en-US" sz="1100"/>
                    </a:p>
                  </a:txBody>
                  <a:tcPr marL="190500" marR="190500" marT="190500" marB="190500" anchor="t">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r>
              <a:tr h="910590">
                <a:tc>
                  <a:txBody>
                    <a:bodyPr rtlCol="0"/>
                    <a:lstStyle/>
                    <a:p>
                      <a:pPr algn="l">
                        <a:lnSpc>
                          <a:spcPts val="2895"/>
                        </a:lnSpc>
                        <a:defRPr/>
                      </a:pPr>
                      <a:r>
                        <a:rPr lang="en-US" sz="2070">
                          <a:solidFill>
                            <a:srgbClr val="FFFFFF"/>
                          </a:solidFill>
                          <a:latin typeface="Montserrat" panose="00000500000000000000"/>
                        </a:rPr>
                        <a:t>3</a:t>
                      </a:r>
                      <a:endParaRPr lang="en-US" sz="1100"/>
                    </a:p>
                  </a:txBody>
                  <a:tcPr marL="190500" marR="190500" marT="190500" marB="190500" anchor="t">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c>
                  <a:txBody>
                    <a:bodyPr rtlCol="0"/>
                    <a:lstStyle/>
                    <a:p>
                      <a:pPr algn="l">
                        <a:lnSpc>
                          <a:spcPts val="2895"/>
                        </a:lnSpc>
                        <a:defRPr/>
                      </a:pPr>
                      <a:r>
                        <a:rPr lang="en-US" sz="2070">
                          <a:solidFill>
                            <a:srgbClr val="FFFFFF"/>
                          </a:solidFill>
                          <a:latin typeface="Ibarra Real Nova" panose="00000500000000000000"/>
                        </a:rPr>
                        <a:t>PROBLEM STSTEMENT</a:t>
                      </a:r>
                      <a:endParaRPr lang="en-US" sz="1100"/>
                    </a:p>
                  </a:txBody>
                  <a:tcPr marL="190500" marR="190500" marT="190500" marB="190500" anchor="t">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r>
            </a:tbl>
          </a:graphicData>
        </a:graphic>
      </p:graphicFrame>
      <p:graphicFrame>
        <p:nvGraphicFramePr>
          <p:cNvPr id="3" name="Table 3"/>
          <p:cNvGraphicFramePr>
            <a:graphicFrameLocks noGrp="1"/>
          </p:cNvGraphicFramePr>
          <p:nvPr/>
        </p:nvGraphicFramePr>
        <p:xfrm>
          <a:off x="9905726" y="5219708"/>
          <a:ext cx="5398135" cy="2755900"/>
        </p:xfrm>
        <a:graphic>
          <a:graphicData uri="http://schemas.openxmlformats.org/drawingml/2006/table">
            <a:tbl>
              <a:tblPr/>
              <a:tblGrid>
                <a:gridCol w="673735"/>
                <a:gridCol w="4724396"/>
              </a:tblGrid>
              <a:tr h="909320">
                <a:tc>
                  <a:txBody>
                    <a:bodyPr rtlCol="0"/>
                    <a:lstStyle/>
                    <a:p>
                      <a:pPr algn="l">
                        <a:lnSpc>
                          <a:spcPts val="2895"/>
                        </a:lnSpc>
                        <a:defRPr/>
                      </a:pPr>
                      <a:r>
                        <a:rPr lang="en-US" sz="2070">
                          <a:solidFill>
                            <a:srgbClr val="FFFFFF"/>
                          </a:solidFill>
                          <a:latin typeface="Montserrat" panose="00000500000000000000"/>
                        </a:rPr>
                        <a:t>4</a:t>
                      </a:r>
                      <a:endParaRPr lang="en-US" sz="1100"/>
                    </a:p>
                  </a:txBody>
                  <a:tcPr marL="190500" marR="190500" marT="190500" marB="190500" anchor="t">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c>
                  <a:txBody>
                    <a:bodyPr rtlCol="0"/>
                    <a:lstStyle/>
                    <a:p>
                      <a:pPr algn="l">
                        <a:lnSpc>
                          <a:spcPts val="2895"/>
                        </a:lnSpc>
                        <a:defRPr/>
                      </a:pPr>
                      <a:r>
                        <a:rPr lang="en-US" sz="2070">
                          <a:solidFill>
                            <a:srgbClr val="FFFFFF"/>
                          </a:solidFill>
                          <a:latin typeface="Ibarra Real Nova" panose="00000500000000000000"/>
                        </a:rPr>
                        <a:t>EXISTING SYSTEM</a:t>
                      </a:r>
                      <a:endParaRPr lang="en-US" sz="1100"/>
                    </a:p>
                  </a:txBody>
                  <a:tcPr marL="190500" marR="190500" marT="190500" marB="190500" anchor="t">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r>
              <a:tr h="928164">
                <a:tc>
                  <a:txBody>
                    <a:bodyPr rtlCol="0"/>
                    <a:lstStyle/>
                    <a:p>
                      <a:pPr algn="l">
                        <a:lnSpc>
                          <a:spcPts val="2895"/>
                        </a:lnSpc>
                        <a:defRPr/>
                      </a:pPr>
                      <a:r>
                        <a:rPr lang="en-US" sz="2070">
                          <a:solidFill>
                            <a:srgbClr val="FFFFFF"/>
                          </a:solidFill>
                          <a:latin typeface="Montserrat" panose="00000500000000000000"/>
                        </a:rPr>
                        <a:t>5</a:t>
                      </a:r>
                      <a:endParaRPr lang="en-US" sz="1100"/>
                    </a:p>
                  </a:txBody>
                  <a:tcPr marL="190500" marR="190500" marT="190500" marB="190500" anchor="t">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c>
                  <a:txBody>
                    <a:bodyPr rtlCol="0"/>
                    <a:lstStyle/>
                    <a:p>
                      <a:pPr algn="l">
                        <a:lnSpc>
                          <a:spcPts val="2895"/>
                        </a:lnSpc>
                        <a:defRPr/>
                      </a:pPr>
                      <a:r>
                        <a:rPr lang="en-US" sz="2070">
                          <a:solidFill>
                            <a:srgbClr val="FFFFFF"/>
                          </a:solidFill>
                          <a:latin typeface="Ibarra Real Nova" panose="00000500000000000000"/>
                        </a:rPr>
                        <a:t>PROPOSED SYSTEM</a:t>
                      </a:r>
                      <a:endParaRPr lang="en-US" sz="1100"/>
                    </a:p>
                  </a:txBody>
                  <a:tcPr marL="190500" marR="190500" marT="190500" marB="190500" anchor="t">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r>
              <a:tr h="918633">
                <a:tc>
                  <a:txBody>
                    <a:bodyPr rtlCol="0"/>
                    <a:lstStyle/>
                    <a:p>
                      <a:pPr algn="l">
                        <a:lnSpc>
                          <a:spcPts val="2895"/>
                        </a:lnSpc>
                        <a:defRPr/>
                      </a:pPr>
                      <a:r>
                        <a:rPr lang="en-US" sz="2070">
                          <a:solidFill>
                            <a:srgbClr val="FFFFFF"/>
                          </a:solidFill>
                          <a:latin typeface="Montserrat" panose="00000500000000000000"/>
                        </a:rPr>
                        <a:t>6</a:t>
                      </a:r>
                      <a:endParaRPr lang="en-US" sz="1100"/>
                    </a:p>
                  </a:txBody>
                  <a:tcPr marL="190500" marR="190500" marT="190500" marB="190500" anchor="t">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c>
                  <a:txBody>
                    <a:bodyPr rtlCol="0"/>
                    <a:lstStyle/>
                    <a:p>
                      <a:pPr algn="l">
                        <a:lnSpc>
                          <a:spcPts val="2895"/>
                        </a:lnSpc>
                        <a:defRPr/>
                      </a:pPr>
                      <a:r>
                        <a:rPr lang="en-US" sz="2070">
                          <a:solidFill>
                            <a:srgbClr val="FFFFFF"/>
                          </a:solidFill>
                          <a:latin typeface="Ibarra Real Nova" panose="00000500000000000000"/>
                        </a:rPr>
                        <a:t>SYSTEM ARCHITECTURE</a:t>
                      </a:r>
                      <a:endParaRPr lang="en-US" sz="1100"/>
                    </a:p>
                  </a:txBody>
                  <a:tcPr marL="190500" marR="190500" marT="190500" marB="190500" anchor="t">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r>
            </a:tbl>
          </a:graphicData>
        </a:graphic>
      </p:graphicFrame>
      <p:graphicFrame>
        <p:nvGraphicFramePr>
          <p:cNvPr id="4" name="Table 4"/>
          <p:cNvGraphicFramePr>
            <a:graphicFrameLocks noGrp="1"/>
          </p:cNvGraphicFramePr>
          <p:nvPr/>
        </p:nvGraphicFramePr>
        <p:xfrm>
          <a:off x="10630183" y="7963210"/>
          <a:ext cx="3541395" cy="1584325"/>
        </p:xfrm>
        <a:graphic>
          <a:graphicData uri="http://schemas.openxmlformats.org/drawingml/2006/table">
            <a:tbl>
              <a:tblPr/>
              <a:tblGrid>
                <a:gridCol w="3541395"/>
              </a:tblGrid>
              <a:tr h="1584417">
                <a:tc>
                  <a:txBody>
                    <a:bodyPr rtlCol="0"/>
                    <a:lstStyle/>
                    <a:p>
                      <a:pPr algn="l">
                        <a:lnSpc>
                          <a:spcPts val="2895"/>
                        </a:lnSpc>
                        <a:defRPr/>
                      </a:pPr>
                      <a:r>
                        <a:rPr lang="en-US" sz="2070">
                          <a:solidFill>
                            <a:srgbClr val="FFFFFF"/>
                          </a:solidFill>
                          <a:latin typeface="Ibarra Real Nova" panose="00000500000000000000"/>
                        </a:rPr>
                        <a:t>REFERENCE PAPERS</a:t>
                      </a:r>
                      <a:endParaRPr lang="en-US" sz="1100"/>
                    </a:p>
                  </a:txBody>
                  <a:tcPr marL="190500" marR="190500" marT="190500" marB="190500" anchor="t">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r>
            </a:tbl>
          </a:graphicData>
        </a:graphic>
      </p:graphicFrame>
      <p:sp>
        <p:nvSpPr>
          <p:cNvPr id="5" name="TextBox 5"/>
          <p:cNvSpPr txBox="1"/>
          <p:nvPr/>
        </p:nvSpPr>
        <p:spPr>
          <a:xfrm>
            <a:off x="2959708" y="3689629"/>
            <a:ext cx="5098615" cy="813032"/>
          </a:xfrm>
          <a:prstGeom prst="rect">
            <a:avLst/>
          </a:prstGeom>
        </p:spPr>
        <p:txBody>
          <a:bodyPr lIns="0" tIns="0" rIns="0" bIns="0" rtlCol="0" anchor="t">
            <a:spAutoFit/>
          </a:bodyPr>
          <a:lstStyle/>
          <a:p>
            <a:pPr algn="l">
              <a:lnSpc>
                <a:spcPts val="8285"/>
              </a:lnSpc>
            </a:pPr>
            <a:r>
              <a:rPr lang="en-US" sz="9865" spc="-276">
                <a:solidFill>
                  <a:srgbClr val="FFFFFF"/>
                </a:solidFill>
                <a:latin typeface="Noto Serif Display ExtraCondensed Heavy" panose="02020A06080505020204"/>
              </a:rPr>
              <a:t>Agenda</a:t>
            </a:r>
            <a:endParaRPr lang="en-US" sz="9865" spc="-276">
              <a:solidFill>
                <a:srgbClr val="FFFFFF"/>
              </a:solidFill>
              <a:latin typeface="Noto Serif Display ExtraCondensed Heavy" panose="02020A06080505020204"/>
            </a:endParaRPr>
          </a:p>
        </p:txBody>
      </p:sp>
      <p:sp>
        <p:nvSpPr>
          <p:cNvPr id="6" name="TextBox 6"/>
          <p:cNvSpPr txBox="1"/>
          <p:nvPr/>
        </p:nvSpPr>
        <p:spPr>
          <a:xfrm>
            <a:off x="9289858" y="8189837"/>
            <a:ext cx="1826249" cy="371068"/>
          </a:xfrm>
          <a:prstGeom prst="rect">
            <a:avLst/>
          </a:prstGeom>
        </p:spPr>
        <p:txBody>
          <a:bodyPr lIns="0" tIns="0" rIns="0" bIns="0" rtlCol="0" anchor="t">
            <a:spAutoFit/>
          </a:bodyPr>
          <a:lstStyle/>
          <a:p>
            <a:pPr algn="ctr">
              <a:lnSpc>
                <a:spcPts val="2710"/>
              </a:lnSpc>
            </a:pPr>
            <a:r>
              <a:rPr lang="en-US" sz="2070" spc="8">
                <a:solidFill>
                  <a:srgbClr val="FFFFFF"/>
                </a:solidFill>
                <a:latin typeface="Ibarra Real Nova" panose="00000500000000000000"/>
              </a:rPr>
              <a:t>7</a:t>
            </a:r>
            <a:endParaRPr lang="en-US" sz="2070" spc="8">
              <a:solidFill>
                <a:srgbClr val="FFFFFF"/>
              </a:solidFill>
              <a:latin typeface="Ibarra Real Nova" panose="00000500000000000000"/>
            </a:endParaRPr>
          </a:p>
        </p:txBody>
      </p:sp>
      <p:grpSp>
        <p:nvGrpSpPr>
          <p:cNvPr id="7" name="Group 7"/>
          <p:cNvGrpSpPr/>
          <p:nvPr/>
        </p:nvGrpSpPr>
        <p:grpSpPr>
          <a:xfrm rot="0">
            <a:off x="-3187664" y="4870015"/>
            <a:ext cx="7140480" cy="9258322"/>
            <a:chOff x="0" y="0"/>
            <a:chExt cx="6797299" cy="8813353"/>
          </a:xfrm>
        </p:grpSpPr>
        <p:sp>
          <p:nvSpPr>
            <p:cNvPr id="8" name="Freeform 8"/>
            <p:cNvSpPr/>
            <p:nvPr/>
          </p:nvSpPr>
          <p:spPr>
            <a:xfrm>
              <a:off x="0" y="0"/>
              <a:ext cx="6797294" cy="8813292"/>
            </a:xfrm>
            <a:custGeom>
              <a:avLst/>
              <a:gdLst/>
              <a:ahLst/>
              <a:cxnLst/>
              <a:rect l="l" t="t" r="r" b="b"/>
              <a:pathLst>
                <a:path w="6797294" h="8813292">
                  <a:moveTo>
                    <a:pt x="0" y="0"/>
                  </a:moveTo>
                  <a:lnTo>
                    <a:pt x="6797294" y="0"/>
                  </a:lnTo>
                  <a:lnTo>
                    <a:pt x="6797294" y="8813292"/>
                  </a:lnTo>
                  <a:lnTo>
                    <a:pt x="0" y="8813292"/>
                  </a:lnTo>
                  <a:lnTo>
                    <a:pt x="0" y="0"/>
                  </a:lnTo>
                  <a:close/>
                </a:path>
              </a:pathLst>
            </a:custGeom>
            <a:blipFill>
              <a:blip r:embed="rId1"/>
              <a:stretch>
                <a:fillRect t="-9" b="-10"/>
              </a:stretch>
            </a:blipFill>
          </p:spPr>
        </p:sp>
      </p:grpSp>
      <p:sp>
        <p:nvSpPr>
          <p:cNvPr id="9" name="Freeform 9"/>
          <p:cNvSpPr/>
          <p:nvPr/>
        </p:nvSpPr>
        <p:spPr>
          <a:xfrm rot="-10800000">
            <a:off x="-7314290" y="6667508"/>
            <a:ext cx="15243659" cy="15243659"/>
          </a:xfrm>
          <a:custGeom>
            <a:avLst/>
            <a:gdLst/>
            <a:ahLst/>
            <a:cxnLst/>
            <a:rect l="l" t="t" r="r" b="b"/>
            <a:pathLst>
              <a:path w="15243659" h="15243659">
                <a:moveTo>
                  <a:pt x="0" y="0"/>
                </a:moveTo>
                <a:lnTo>
                  <a:pt x="15243659" y="0"/>
                </a:lnTo>
                <a:lnTo>
                  <a:pt x="15243659" y="15243659"/>
                </a:lnTo>
                <a:lnTo>
                  <a:pt x="0" y="15243659"/>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Tree>
  </p:cSld>
  <p:clrMapOvr>
    <a:masterClrMapping/>
  </p:clrMapOvr>
  <p:transition>
    <p:circl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rot="0">
            <a:off x="1522171" y="1685261"/>
            <a:ext cx="5080243" cy="7257490"/>
            <a:chOff x="0" y="0"/>
            <a:chExt cx="6773657" cy="9676653"/>
          </a:xfrm>
        </p:grpSpPr>
        <p:sp>
          <p:nvSpPr>
            <p:cNvPr id="3" name="Freeform 3"/>
            <p:cNvSpPr/>
            <p:nvPr/>
          </p:nvSpPr>
          <p:spPr>
            <a:xfrm>
              <a:off x="0" y="0"/>
              <a:ext cx="6773672" cy="9676638"/>
            </a:xfrm>
            <a:custGeom>
              <a:avLst/>
              <a:gdLst/>
              <a:ahLst/>
              <a:cxnLst/>
              <a:rect l="l" t="t" r="r" b="b"/>
              <a:pathLst>
                <a:path w="6773672" h="9676638">
                  <a:moveTo>
                    <a:pt x="3386836" y="9676638"/>
                  </a:moveTo>
                  <a:cubicBezTo>
                    <a:pt x="1517269" y="9676638"/>
                    <a:pt x="0" y="8159369"/>
                    <a:pt x="0" y="6289802"/>
                  </a:cubicBezTo>
                  <a:lnTo>
                    <a:pt x="0" y="3386836"/>
                  </a:lnTo>
                  <a:cubicBezTo>
                    <a:pt x="0" y="1517269"/>
                    <a:pt x="1517269" y="0"/>
                    <a:pt x="3386836" y="0"/>
                  </a:cubicBezTo>
                  <a:cubicBezTo>
                    <a:pt x="5256403" y="0"/>
                    <a:pt x="6773672" y="1517269"/>
                    <a:pt x="6773672" y="3386836"/>
                  </a:cubicBezTo>
                  <a:lnTo>
                    <a:pt x="6773672" y="6289802"/>
                  </a:lnTo>
                  <a:cubicBezTo>
                    <a:pt x="6773672" y="8159369"/>
                    <a:pt x="5256403" y="9676638"/>
                    <a:pt x="3386836" y="9676638"/>
                  </a:cubicBezTo>
                  <a:close/>
                </a:path>
              </a:pathLst>
            </a:custGeom>
            <a:blipFill>
              <a:blip r:embed="rId1"/>
              <a:stretch>
                <a:fillRect l="-76983" r="-76983"/>
              </a:stretch>
            </a:blipFill>
          </p:spPr>
        </p:sp>
      </p:grpSp>
      <p:grpSp>
        <p:nvGrpSpPr>
          <p:cNvPr id="4" name="Group 4"/>
          <p:cNvGrpSpPr/>
          <p:nvPr/>
        </p:nvGrpSpPr>
        <p:grpSpPr>
          <a:xfrm rot="831402">
            <a:off x="12426617" y="-514342"/>
            <a:ext cx="7598418" cy="2023079"/>
            <a:chOff x="0" y="0"/>
            <a:chExt cx="10131224" cy="2697439"/>
          </a:xfrm>
        </p:grpSpPr>
        <p:sp>
          <p:nvSpPr>
            <p:cNvPr id="5" name="Freeform 5"/>
            <p:cNvSpPr/>
            <p:nvPr/>
          </p:nvSpPr>
          <p:spPr>
            <a:xfrm>
              <a:off x="0" y="0"/>
              <a:ext cx="10131171" cy="2697480"/>
            </a:xfrm>
            <a:custGeom>
              <a:avLst/>
              <a:gdLst/>
              <a:ahLst/>
              <a:cxnLst/>
              <a:rect l="l" t="t" r="r" b="b"/>
              <a:pathLst>
                <a:path w="10131171" h="2697480">
                  <a:moveTo>
                    <a:pt x="0" y="0"/>
                  </a:moveTo>
                  <a:lnTo>
                    <a:pt x="10131171" y="0"/>
                  </a:lnTo>
                  <a:lnTo>
                    <a:pt x="10131171" y="2697480"/>
                  </a:lnTo>
                  <a:lnTo>
                    <a:pt x="0" y="2697480"/>
                  </a:lnTo>
                  <a:lnTo>
                    <a:pt x="0" y="0"/>
                  </a:lnTo>
                  <a:close/>
                </a:path>
              </a:pathLst>
            </a:custGeom>
            <a:blipFill>
              <a:blip r:embed="rId2"/>
              <a:stretch>
                <a:fillRect l="-10" r="-10" b="1"/>
              </a:stretch>
            </a:blipFill>
          </p:spPr>
        </p:sp>
      </p:grpSp>
      <p:sp>
        <p:nvSpPr>
          <p:cNvPr id="6" name="TextBox 6"/>
          <p:cNvSpPr txBox="1"/>
          <p:nvPr/>
        </p:nvSpPr>
        <p:spPr>
          <a:xfrm>
            <a:off x="6602414" y="1286133"/>
            <a:ext cx="6133119" cy="1103055"/>
          </a:xfrm>
          <a:prstGeom prst="rect">
            <a:avLst/>
          </a:prstGeom>
        </p:spPr>
        <p:txBody>
          <a:bodyPr lIns="0" tIns="0" rIns="0" bIns="0" rtlCol="0" anchor="t">
            <a:spAutoFit/>
          </a:bodyPr>
          <a:lstStyle/>
          <a:p>
            <a:pPr algn="l">
              <a:lnSpc>
                <a:spcPts val="9660"/>
              </a:lnSpc>
            </a:pPr>
            <a:r>
              <a:rPr lang="en-US" sz="9290" spc="-73">
                <a:solidFill>
                  <a:srgbClr val="F1F0EA"/>
                </a:solidFill>
                <a:latin typeface="Noto Serif Display ExtraCondensed Ultra-Bold" panose="02020806080505020204"/>
              </a:rPr>
              <a:t>Abstract</a:t>
            </a:r>
            <a:endParaRPr lang="en-US" sz="9290" spc="-73">
              <a:solidFill>
                <a:srgbClr val="F1F0EA"/>
              </a:solidFill>
              <a:latin typeface="Noto Serif Display ExtraCondensed Ultra-Bold" panose="02020806080505020204"/>
            </a:endParaRPr>
          </a:p>
        </p:txBody>
      </p:sp>
      <p:sp>
        <p:nvSpPr>
          <p:cNvPr id="7" name="TextBox 7"/>
          <p:cNvSpPr txBox="1"/>
          <p:nvPr/>
        </p:nvSpPr>
        <p:spPr>
          <a:xfrm>
            <a:off x="6655007" y="2947885"/>
            <a:ext cx="10604293" cy="4830410"/>
          </a:xfrm>
          <a:prstGeom prst="rect">
            <a:avLst/>
          </a:prstGeom>
        </p:spPr>
        <p:txBody>
          <a:bodyPr lIns="0" tIns="0" rIns="0" bIns="0" rtlCol="0" anchor="t">
            <a:spAutoFit/>
          </a:bodyPr>
          <a:lstStyle/>
          <a:p>
            <a:pPr marL="641985" lvl="2" indent="-213995" algn="l">
              <a:lnSpc>
                <a:spcPts val="4855"/>
              </a:lnSpc>
              <a:buFont typeface="Arial" panose="020B0604020202020204"/>
              <a:buChar char="⚬"/>
            </a:pPr>
            <a:r>
              <a:rPr lang="en-US" sz="2805" spc="10">
                <a:solidFill>
                  <a:srgbClr val="FFFFFF"/>
                </a:solidFill>
                <a:latin typeface="Ibarra Real Nova" panose="00000500000000000000"/>
              </a:rPr>
              <a:t>Exploring IoT for smart streetlights, this project integrates automatic light control based on sunlight intensity ,motion and a fault detection system with alerts.</a:t>
            </a:r>
            <a:endParaRPr lang="en-US" sz="2805" spc="10">
              <a:solidFill>
                <a:srgbClr val="FFFFFF"/>
              </a:solidFill>
              <a:latin typeface="Ibarra Real Nova" panose="00000500000000000000"/>
            </a:endParaRPr>
          </a:p>
          <a:p>
            <a:pPr marL="641985" lvl="2" indent="-213995" algn="l">
              <a:lnSpc>
                <a:spcPts val="4855"/>
              </a:lnSpc>
              <a:buFont typeface="Arial" panose="020B0604020202020204"/>
              <a:buChar char="⚬"/>
            </a:pPr>
            <a:r>
              <a:rPr lang="en-US" sz="2805" spc="8">
                <a:solidFill>
                  <a:srgbClr val="FFFFFF"/>
                </a:solidFill>
                <a:latin typeface="Ibarra Real Nova" panose="00000500000000000000"/>
              </a:rPr>
              <a:t>LDR automates light based on sunlight, infrared adjusts brightness for efficiency and safety.</a:t>
            </a:r>
            <a:endParaRPr lang="en-US" sz="2805" spc="8">
              <a:solidFill>
                <a:srgbClr val="FFFFFF"/>
              </a:solidFill>
              <a:latin typeface="Ibarra Real Nova" panose="00000500000000000000"/>
            </a:endParaRPr>
          </a:p>
          <a:p>
            <a:pPr marL="641985" lvl="2" indent="-213995" algn="l">
              <a:lnSpc>
                <a:spcPts val="4855"/>
              </a:lnSpc>
              <a:buFont typeface="Arial" panose="020B0604020202020204"/>
              <a:buChar char="⚬"/>
            </a:pPr>
            <a:r>
              <a:rPr lang="en-US" sz="2805" spc="10">
                <a:solidFill>
                  <a:srgbClr val="FFFFFF"/>
                </a:solidFill>
                <a:latin typeface="Ibarra Real Nova" panose="00000500000000000000"/>
              </a:rPr>
              <a:t>IR senses for motions and increases the brightness of LED.</a:t>
            </a:r>
            <a:endParaRPr lang="en-US" sz="2805" spc="10">
              <a:solidFill>
                <a:srgbClr val="FFFFFF"/>
              </a:solidFill>
              <a:latin typeface="Ibarra Real Nova" panose="00000500000000000000"/>
            </a:endParaRPr>
          </a:p>
          <a:p>
            <a:pPr marL="641985" lvl="2" indent="-213995" algn="l">
              <a:lnSpc>
                <a:spcPts val="4855"/>
              </a:lnSpc>
              <a:buFont typeface="Arial" panose="020B0604020202020204"/>
              <a:buChar char="⚬"/>
            </a:pPr>
            <a:r>
              <a:rPr lang="en-US" sz="2805" spc="10">
                <a:solidFill>
                  <a:srgbClr val="FFFFFF"/>
                </a:solidFill>
                <a:latin typeface="Ibarra Real Nova" panose="00000500000000000000"/>
              </a:rPr>
              <a:t>Motion-sensing optimizes energy and enhances safety in India's tech-driven smart streetlights.</a:t>
            </a:r>
            <a:endParaRPr lang="en-US" sz="2805" spc="10">
              <a:solidFill>
                <a:srgbClr val="FFFFFF"/>
              </a:solidFill>
              <a:latin typeface="Ibarra Real Nova" panose="00000500000000000000"/>
            </a:endParaRPr>
          </a:p>
        </p:txBody>
      </p:sp>
      <p:sp>
        <p:nvSpPr>
          <p:cNvPr id="8" name="Freeform 8"/>
          <p:cNvSpPr/>
          <p:nvPr/>
        </p:nvSpPr>
        <p:spPr>
          <a:xfrm rot="-5400000">
            <a:off x="1522171" y="-2771682"/>
            <a:ext cx="15243659" cy="15243659"/>
          </a:xfrm>
          <a:custGeom>
            <a:avLst/>
            <a:gdLst/>
            <a:ahLst/>
            <a:cxnLst/>
            <a:rect l="l" t="t" r="r" b="b"/>
            <a:pathLst>
              <a:path w="15243659" h="15243659">
                <a:moveTo>
                  <a:pt x="0" y="0"/>
                </a:moveTo>
                <a:lnTo>
                  <a:pt x="15243658" y="0"/>
                </a:lnTo>
                <a:lnTo>
                  <a:pt x="15243658" y="15243659"/>
                </a:lnTo>
                <a:lnTo>
                  <a:pt x="0" y="15243659"/>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TextBox 2"/>
          <p:cNvSpPr txBox="1"/>
          <p:nvPr/>
        </p:nvSpPr>
        <p:spPr>
          <a:xfrm>
            <a:off x="1174719" y="1314450"/>
            <a:ext cx="5580532" cy="1134879"/>
          </a:xfrm>
          <a:prstGeom prst="rect">
            <a:avLst/>
          </a:prstGeom>
        </p:spPr>
        <p:txBody>
          <a:bodyPr lIns="0" tIns="0" rIns="0" bIns="0" rtlCol="0" anchor="t">
            <a:spAutoFit/>
          </a:bodyPr>
          <a:lstStyle/>
          <a:p>
            <a:pPr algn="ctr">
              <a:lnSpc>
                <a:spcPts val="9735"/>
              </a:lnSpc>
            </a:pPr>
            <a:r>
              <a:rPr lang="en-US" sz="9365" spc="-74">
                <a:solidFill>
                  <a:srgbClr val="DBDBDB"/>
                </a:solidFill>
                <a:latin typeface="Noto Serif Display ExtraCondensed Ultra-Bold" panose="02020806080505020204"/>
              </a:rPr>
              <a:t>Objective</a:t>
            </a:r>
            <a:endParaRPr lang="en-US" sz="9365" spc="-74">
              <a:solidFill>
                <a:srgbClr val="DBDBDB"/>
              </a:solidFill>
              <a:latin typeface="Noto Serif Display ExtraCondensed Ultra-Bold" panose="02020806080505020204"/>
            </a:endParaRPr>
          </a:p>
        </p:txBody>
      </p:sp>
      <p:sp>
        <p:nvSpPr>
          <p:cNvPr id="3" name="TextBox 3"/>
          <p:cNvSpPr txBox="1"/>
          <p:nvPr/>
        </p:nvSpPr>
        <p:spPr>
          <a:xfrm>
            <a:off x="6456607" y="4369775"/>
            <a:ext cx="4283229" cy="995104"/>
          </a:xfrm>
          <a:prstGeom prst="rect">
            <a:avLst/>
          </a:prstGeom>
        </p:spPr>
        <p:txBody>
          <a:bodyPr lIns="0" tIns="0" rIns="0" bIns="0" rtlCol="0" anchor="t">
            <a:spAutoFit/>
          </a:bodyPr>
          <a:lstStyle/>
          <a:p>
            <a:pPr algn="ctr">
              <a:lnSpc>
                <a:spcPts val="4020"/>
              </a:lnSpc>
            </a:pPr>
            <a:r>
              <a:rPr lang="en-US" sz="3070" spc="12">
                <a:solidFill>
                  <a:srgbClr val="FFFFFF"/>
                </a:solidFill>
                <a:latin typeface="Ibarra Real Nova" panose="00000500000000000000"/>
              </a:rPr>
              <a:t>Remote Monitoring and Control</a:t>
            </a:r>
            <a:endParaRPr lang="en-US" sz="3070" spc="12">
              <a:solidFill>
                <a:srgbClr val="FFFFFF"/>
              </a:solidFill>
              <a:latin typeface="Ibarra Real Nova" panose="00000500000000000000"/>
            </a:endParaRPr>
          </a:p>
        </p:txBody>
      </p:sp>
      <p:sp>
        <p:nvSpPr>
          <p:cNvPr id="4" name="TextBox 4"/>
          <p:cNvSpPr txBox="1"/>
          <p:nvPr/>
        </p:nvSpPr>
        <p:spPr>
          <a:xfrm>
            <a:off x="11507793" y="4369775"/>
            <a:ext cx="4205313" cy="995104"/>
          </a:xfrm>
          <a:prstGeom prst="rect">
            <a:avLst/>
          </a:prstGeom>
        </p:spPr>
        <p:txBody>
          <a:bodyPr lIns="0" tIns="0" rIns="0" bIns="0" rtlCol="0" anchor="t">
            <a:spAutoFit/>
          </a:bodyPr>
          <a:lstStyle/>
          <a:p>
            <a:pPr algn="ctr">
              <a:lnSpc>
                <a:spcPts val="4020"/>
              </a:lnSpc>
            </a:pPr>
            <a:r>
              <a:rPr lang="en-US" sz="3070" spc="12">
                <a:solidFill>
                  <a:srgbClr val="FFFFFF"/>
                </a:solidFill>
                <a:latin typeface="Ibarra Real Nova" panose="00000500000000000000"/>
              </a:rPr>
              <a:t>Remote Monitoring and Control</a:t>
            </a:r>
            <a:endParaRPr lang="en-US" sz="3070" spc="12">
              <a:solidFill>
                <a:srgbClr val="FFFFFF"/>
              </a:solidFill>
              <a:latin typeface="Ibarra Real Nova" panose="00000500000000000000"/>
            </a:endParaRPr>
          </a:p>
        </p:txBody>
      </p:sp>
      <p:sp>
        <p:nvSpPr>
          <p:cNvPr id="5" name="Freeform 5"/>
          <p:cNvSpPr/>
          <p:nvPr/>
        </p:nvSpPr>
        <p:spPr>
          <a:xfrm>
            <a:off x="1791277" y="3368728"/>
            <a:ext cx="3227160" cy="720805"/>
          </a:xfrm>
          <a:custGeom>
            <a:avLst/>
            <a:gdLst/>
            <a:ahLst/>
            <a:cxnLst/>
            <a:rect l="l" t="t" r="r" b="b"/>
            <a:pathLst>
              <a:path w="3227160" h="720805">
                <a:moveTo>
                  <a:pt x="0" y="0"/>
                </a:moveTo>
                <a:lnTo>
                  <a:pt x="3227160" y="0"/>
                </a:lnTo>
                <a:lnTo>
                  <a:pt x="3227160" y="720805"/>
                </a:lnTo>
                <a:lnTo>
                  <a:pt x="0" y="72080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1786467" y="3531242"/>
            <a:ext cx="3078208" cy="723707"/>
          </a:xfrm>
          <a:prstGeom prst="rect">
            <a:avLst/>
          </a:prstGeom>
        </p:spPr>
        <p:txBody>
          <a:bodyPr lIns="0" tIns="0" rIns="0" bIns="0" rtlCol="0" anchor="t">
            <a:spAutoFit/>
          </a:bodyPr>
          <a:lstStyle/>
          <a:p>
            <a:pPr algn="ctr">
              <a:lnSpc>
                <a:spcPts val="3000"/>
              </a:lnSpc>
            </a:pPr>
            <a:r>
              <a:rPr lang="en-US" sz="2070" spc="88">
                <a:solidFill>
                  <a:srgbClr val="000000"/>
                </a:solidFill>
                <a:latin typeface="Ibarra Real Nova Bold" panose="00000800000000000000"/>
              </a:rPr>
              <a:t>Goals 1</a:t>
            </a:r>
            <a:endParaRPr lang="en-US" sz="2070" spc="88">
              <a:solidFill>
                <a:srgbClr val="000000"/>
              </a:solidFill>
              <a:latin typeface="Ibarra Real Nova Bold" panose="00000800000000000000"/>
            </a:endParaRPr>
          </a:p>
        </p:txBody>
      </p:sp>
      <p:sp>
        <p:nvSpPr>
          <p:cNvPr id="7" name="Freeform 7"/>
          <p:cNvSpPr/>
          <p:nvPr/>
        </p:nvSpPr>
        <p:spPr>
          <a:xfrm>
            <a:off x="6731575" y="3368728"/>
            <a:ext cx="3227160" cy="661887"/>
          </a:xfrm>
          <a:custGeom>
            <a:avLst/>
            <a:gdLst/>
            <a:ahLst/>
            <a:cxnLst/>
            <a:rect l="l" t="t" r="r" b="b"/>
            <a:pathLst>
              <a:path w="3227160" h="661887">
                <a:moveTo>
                  <a:pt x="0" y="0"/>
                </a:moveTo>
                <a:lnTo>
                  <a:pt x="3227160" y="0"/>
                </a:lnTo>
                <a:lnTo>
                  <a:pt x="3227160" y="661887"/>
                </a:lnTo>
                <a:lnTo>
                  <a:pt x="0" y="6618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6755251" y="3531242"/>
            <a:ext cx="3078208" cy="664789"/>
          </a:xfrm>
          <a:prstGeom prst="rect">
            <a:avLst/>
          </a:prstGeom>
        </p:spPr>
        <p:txBody>
          <a:bodyPr lIns="0" tIns="0" rIns="0" bIns="0" rtlCol="0" anchor="t">
            <a:spAutoFit/>
          </a:bodyPr>
          <a:lstStyle/>
          <a:p>
            <a:pPr algn="ctr">
              <a:lnSpc>
                <a:spcPts val="3000"/>
              </a:lnSpc>
            </a:pPr>
            <a:r>
              <a:rPr lang="en-US" sz="2070" spc="88">
                <a:solidFill>
                  <a:srgbClr val="000000"/>
                </a:solidFill>
                <a:latin typeface="Ibarra Real Nova Bold" panose="00000800000000000000"/>
              </a:rPr>
              <a:t>Goals 2</a:t>
            </a:r>
            <a:endParaRPr lang="en-US" sz="2070" spc="88">
              <a:solidFill>
                <a:srgbClr val="000000"/>
              </a:solidFill>
              <a:latin typeface="Ibarra Real Nova Bold" panose="00000800000000000000"/>
            </a:endParaRPr>
          </a:p>
        </p:txBody>
      </p:sp>
      <p:sp>
        <p:nvSpPr>
          <p:cNvPr id="9" name="Freeform 9"/>
          <p:cNvSpPr/>
          <p:nvPr/>
        </p:nvSpPr>
        <p:spPr>
          <a:xfrm>
            <a:off x="11673508" y="3368728"/>
            <a:ext cx="3227160" cy="627419"/>
          </a:xfrm>
          <a:custGeom>
            <a:avLst/>
            <a:gdLst/>
            <a:ahLst/>
            <a:cxnLst/>
            <a:rect l="l" t="t" r="r" b="b"/>
            <a:pathLst>
              <a:path w="3227160" h="627419">
                <a:moveTo>
                  <a:pt x="0" y="0"/>
                </a:moveTo>
                <a:lnTo>
                  <a:pt x="3227160" y="0"/>
                </a:lnTo>
                <a:lnTo>
                  <a:pt x="3227160" y="627419"/>
                </a:lnTo>
                <a:lnTo>
                  <a:pt x="0" y="6274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1747984" y="3400294"/>
            <a:ext cx="3078208" cy="630321"/>
          </a:xfrm>
          <a:prstGeom prst="rect">
            <a:avLst/>
          </a:prstGeom>
        </p:spPr>
        <p:txBody>
          <a:bodyPr lIns="0" tIns="0" rIns="0" bIns="0" rtlCol="0" anchor="t">
            <a:spAutoFit/>
          </a:bodyPr>
          <a:lstStyle/>
          <a:p>
            <a:pPr algn="ctr">
              <a:lnSpc>
                <a:spcPts val="3000"/>
              </a:lnSpc>
            </a:pPr>
            <a:r>
              <a:rPr lang="en-US" sz="2070" spc="88">
                <a:solidFill>
                  <a:srgbClr val="000000"/>
                </a:solidFill>
                <a:latin typeface="Ibarra Real Nova Bold" panose="00000800000000000000"/>
              </a:rPr>
              <a:t>Goals 3</a:t>
            </a:r>
            <a:endParaRPr lang="en-US" sz="2070" spc="88">
              <a:solidFill>
                <a:srgbClr val="000000"/>
              </a:solidFill>
              <a:latin typeface="Ibarra Real Nova Bold" panose="00000800000000000000"/>
            </a:endParaRPr>
          </a:p>
        </p:txBody>
      </p:sp>
      <p:sp>
        <p:nvSpPr>
          <p:cNvPr id="11" name="TextBox 11"/>
          <p:cNvSpPr txBox="1"/>
          <p:nvPr/>
        </p:nvSpPr>
        <p:spPr>
          <a:xfrm>
            <a:off x="1364950" y="4398369"/>
            <a:ext cx="4079815" cy="1499888"/>
          </a:xfrm>
          <a:prstGeom prst="rect">
            <a:avLst/>
          </a:prstGeom>
        </p:spPr>
        <p:txBody>
          <a:bodyPr lIns="0" tIns="0" rIns="0" bIns="0" rtlCol="0" anchor="t">
            <a:spAutoFit/>
          </a:bodyPr>
          <a:lstStyle/>
          <a:p>
            <a:pPr algn="ctr">
              <a:lnSpc>
                <a:spcPts val="4020"/>
              </a:lnSpc>
            </a:pPr>
            <a:r>
              <a:rPr lang="en-US" sz="3070" spc="9">
                <a:solidFill>
                  <a:srgbClr val="FFFFFF"/>
                </a:solidFill>
                <a:latin typeface="Ibarra Real Nova" panose="00000500000000000000"/>
              </a:rPr>
              <a:t>Enhance Energy Efficiency</a:t>
            </a:r>
            <a:endParaRPr lang="en-US" sz="3070" spc="9">
              <a:solidFill>
                <a:srgbClr val="FFFFFF"/>
              </a:solidFill>
              <a:latin typeface="Ibarra Real Nova" panose="00000500000000000000"/>
            </a:endParaRPr>
          </a:p>
          <a:p>
            <a:pPr algn="ctr">
              <a:lnSpc>
                <a:spcPts val="4020"/>
              </a:lnSpc>
            </a:pPr>
          </a:p>
        </p:txBody>
      </p:sp>
      <p:sp>
        <p:nvSpPr>
          <p:cNvPr id="12" name="Freeform 12"/>
          <p:cNvSpPr/>
          <p:nvPr/>
        </p:nvSpPr>
        <p:spPr>
          <a:xfrm>
            <a:off x="6731575" y="6378539"/>
            <a:ext cx="3227160" cy="661887"/>
          </a:xfrm>
          <a:custGeom>
            <a:avLst/>
            <a:gdLst/>
            <a:ahLst/>
            <a:cxnLst/>
            <a:rect l="l" t="t" r="r" b="b"/>
            <a:pathLst>
              <a:path w="3227160" h="661887">
                <a:moveTo>
                  <a:pt x="0" y="0"/>
                </a:moveTo>
                <a:lnTo>
                  <a:pt x="3227160" y="0"/>
                </a:lnTo>
                <a:lnTo>
                  <a:pt x="3227160" y="661887"/>
                </a:lnTo>
                <a:lnTo>
                  <a:pt x="0" y="6618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6806051" y="6375637"/>
            <a:ext cx="3078208" cy="664789"/>
          </a:xfrm>
          <a:prstGeom prst="rect">
            <a:avLst/>
          </a:prstGeom>
        </p:spPr>
        <p:txBody>
          <a:bodyPr lIns="0" tIns="0" rIns="0" bIns="0" rtlCol="0" anchor="t">
            <a:spAutoFit/>
          </a:bodyPr>
          <a:lstStyle/>
          <a:p>
            <a:pPr algn="ctr">
              <a:lnSpc>
                <a:spcPts val="3000"/>
              </a:lnSpc>
            </a:pPr>
            <a:r>
              <a:rPr lang="en-US" sz="2070" spc="88">
                <a:solidFill>
                  <a:srgbClr val="000000"/>
                </a:solidFill>
                <a:latin typeface="Ibarra Real Nova Bold" panose="00000800000000000000"/>
              </a:rPr>
              <a:t>Goals 4</a:t>
            </a:r>
            <a:endParaRPr lang="en-US" sz="2070" spc="88">
              <a:solidFill>
                <a:srgbClr val="000000"/>
              </a:solidFill>
              <a:latin typeface="Ibarra Real Nova Bold" panose="00000800000000000000"/>
            </a:endParaRPr>
          </a:p>
        </p:txBody>
      </p:sp>
      <p:sp>
        <p:nvSpPr>
          <p:cNvPr id="14" name="TextBox 14"/>
          <p:cNvSpPr txBox="1"/>
          <p:nvPr/>
        </p:nvSpPr>
        <p:spPr>
          <a:xfrm>
            <a:off x="6323178" y="7616951"/>
            <a:ext cx="4550087" cy="490364"/>
          </a:xfrm>
          <a:prstGeom prst="rect">
            <a:avLst/>
          </a:prstGeom>
        </p:spPr>
        <p:txBody>
          <a:bodyPr lIns="0" tIns="0" rIns="0" bIns="0" rtlCol="0" anchor="t">
            <a:spAutoFit/>
          </a:bodyPr>
          <a:lstStyle/>
          <a:p>
            <a:pPr algn="l">
              <a:lnSpc>
                <a:spcPts val="4020"/>
              </a:lnSpc>
            </a:pPr>
            <a:r>
              <a:rPr lang="en-US" sz="3070" spc="12">
                <a:solidFill>
                  <a:srgbClr val="FFFFFF"/>
                </a:solidFill>
                <a:latin typeface="Ibarra Real Nova" panose="00000500000000000000"/>
              </a:rPr>
              <a:t>U</a:t>
            </a:r>
            <a:r>
              <a:rPr lang="en-US" sz="3070" spc="12">
                <a:solidFill>
                  <a:srgbClr val="FFFFFF"/>
                </a:solidFill>
                <a:latin typeface="Ibarra Real Nova" panose="00000500000000000000"/>
              </a:rPr>
              <a:t>ser-Friendly Interface</a:t>
            </a:r>
            <a:endParaRPr lang="en-US" sz="3070" spc="12">
              <a:solidFill>
                <a:srgbClr val="FFFFFF"/>
              </a:solidFill>
              <a:latin typeface="Ibarra Real Nova" panose="00000500000000000000"/>
            </a:endParaRPr>
          </a:p>
        </p:txBody>
      </p:sp>
      <p:sp>
        <p:nvSpPr>
          <p:cNvPr id="15" name="Freeform 15"/>
          <p:cNvSpPr/>
          <p:nvPr/>
        </p:nvSpPr>
        <p:spPr>
          <a:xfrm rot="-10800000">
            <a:off x="2883185" y="-2089608"/>
            <a:ext cx="14908974" cy="14908974"/>
          </a:xfrm>
          <a:custGeom>
            <a:avLst/>
            <a:gdLst/>
            <a:ahLst/>
            <a:cxnLst/>
            <a:rect l="l" t="t" r="r" b="b"/>
            <a:pathLst>
              <a:path w="14908974" h="14908974">
                <a:moveTo>
                  <a:pt x="0" y="0"/>
                </a:moveTo>
                <a:lnTo>
                  <a:pt x="14908974" y="0"/>
                </a:lnTo>
                <a:lnTo>
                  <a:pt x="14908974" y="14908973"/>
                </a:lnTo>
                <a:lnTo>
                  <a:pt x="0" y="14908973"/>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grpSp>
        <p:nvGrpSpPr>
          <p:cNvPr id="16" name="Group 16"/>
          <p:cNvGrpSpPr/>
          <p:nvPr/>
        </p:nvGrpSpPr>
        <p:grpSpPr>
          <a:xfrm rot="831402">
            <a:off x="12426617" y="-514342"/>
            <a:ext cx="7598418" cy="2023079"/>
            <a:chOff x="0" y="0"/>
            <a:chExt cx="10131224" cy="2697439"/>
          </a:xfrm>
        </p:grpSpPr>
        <p:sp>
          <p:nvSpPr>
            <p:cNvPr id="17" name="Freeform 17"/>
            <p:cNvSpPr/>
            <p:nvPr/>
          </p:nvSpPr>
          <p:spPr>
            <a:xfrm>
              <a:off x="0" y="0"/>
              <a:ext cx="10131171" cy="2697480"/>
            </a:xfrm>
            <a:custGeom>
              <a:avLst/>
              <a:gdLst/>
              <a:ahLst/>
              <a:cxnLst/>
              <a:rect l="l" t="t" r="r" b="b"/>
              <a:pathLst>
                <a:path w="10131171" h="2697480">
                  <a:moveTo>
                    <a:pt x="0" y="0"/>
                  </a:moveTo>
                  <a:lnTo>
                    <a:pt x="10131171" y="0"/>
                  </a:lnTo>
                  <a:lnTo>
                    <a:pt x="10131171" y="2697480"/>
                  </a:lnTo>
                  <a:lnTo>
                    <a:pt x="0" y="2697480"/>
                  </a:lnTo>
                  <a:lnTo>
                    <a:pt x="0" y="0"/>
                  </a:lnTo>
                  <a:close/>
                </a:path>
              </a:pathLst>
            </a:custGeom>
            <a:blipFill>
              <a:blip r:embed="rId9"/>
              <a:stretch>
                <a:fillRect l="-10" r="-10" b="1"/>
              </a:stretch>
            </a:blipFill>
          </p:spPr>
        </p:sp>
      </p:grpSp>
    </p:spTree>
  </p:cSld>
  <p:clrMapOvr>
    <a:masterClrMapping/>
  </p:clrMapOvr>
  <p:transition>
    <p:cover dir="d"/>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TextBox 2"/>
          <p:cNvSpPr txBox="1"/>
          <p:nvPr/>
        </p:nvSpPr>
        <p:spPr>
          <a:xfrm>
            <a:off x="1028700" y="3481046"/>
            <a:ext cx="8033086" cy="2968303"/>
          </a:xfrm>
          <a:prstGeom prst="rect">
            <a:avLst/>
          </a:prstGeom>
        </p:spPr>
        <p:txBody>
          <a:bodyPr lIns="0" tIns="0" rIns="0" bIns="0" rtlCol="0" anchor="t">
            <a:spAutoFit/>
          </a:bodyPr>
          <a:lstStyle/>
          <a:p>
            <a:pPr algn="l">
              <a:lnSpc>
                <a:spcPts val="11530"/>
              </a:lnSpc>
            </a:pPr>
            <a:r>
              <a:rPr lang="en-US" sz="11090" spc="-87">
                <a:solidFill>
                  <a:srgbClr val="DBDBDB"/>
                </a:solidFill>
                <a:latin typeface="Noto Serif Display ExtraCondensed Ultra-Bold" panose="02020806080505020204"/>
              </a:rPr>
              <a:t>Problem </a:t>
            </a:r>
            <a:endParaRPr lang="en-US" sz="11090" spc="-87">
              <a:solidFill>
                <a:srgbClr val="DBDBDB"/>
              </a:solidFill>
              <a:latin typeface="Noto Serif Display ExtraCondensed Ultra-Bold" panose="02020806080505020204"/>
            </a:endParaRPr>
          </a:p>
          <a:p>
            <a:pPr algn="l">
              <a:lnSpc>
                <a:spcPts val="11530"/>
              </a:lnSpc>
            </a:pPr>
            <a:r>
              <a:rPr lang="en-US" sz="11090" spc="-87">
                <a:solidFill>
                  <a:srgbClr val="DBDBDB"/>
                </a:solidFill>
                <a:latin typeface="Noto Serif Display ExtraCondensed Ultra-Bold" panose="02020806080505020204"/>
              </a:rPr>
              <a:t>Statement</a:t>
            </a:r>
            <a:endParaRPr lang="en-US" sz="11090" spc="-87">
              <a:solidFill>
                <a:srgbClr val="DBDBDB"/>
              </a:solidFill>
              <a:latin typeface="Noto Serif Display ExtraCondensed Ultra-Bold" panose="02020806080505020204"/>
            </a:endParaRPr>
          </a:p>
        </p:txBody>
      </p:sp>
      <p:sp>
        <p:nvSpPr>
          <p:cNvPr id="3" name="TextBox 3"/>
          <p:cNvSpPr txBox="1"/>
          <p:nvPr/>
        </p:nvSpPr>
        <p:spPr>
          <a:xfrm>
            <a:off x="9331497" y="982872"/>
            <a:ext cx="8726148" cy="2491270"/>
          </a:xfrm>
          <a:prstGeom prst="rect">
            <a:avLst/>
          </a:prstGeom>
        </p:spPr>
        <p:txBody>
          <a:bodyPr lIns="0" tIns="0" rIns="0" bIns="0" rtlCol="0" anchor="t">
            <a:spAutoFit/>
          </a:bodyPr>
          <a:lstStyle/>
          <a:p>
            <a:pPr algn="l">
              <a:lnSpc>
                <a:spcPts val="4960"/>
              </a:lnSpc>
            </a:pPr>
            <a:r>
              <a:rPr lang="en-US" sz="3545" spc="10">
                <a:solidFill>
                  <a:srgbClr val="FFFFFF"/>
                </a:solidFill>
                <a:latin typeface="Ibarra Real Nova" panose="00000500000000000000"/>
              </a:rPr>
              <a:t>Traditional lighting systems lack automation and remote control, leading to inefficient energy usage.</a:t>
            </a:r>
            <a:endParaRPr lang="en-US" sz="3545" spc="10">
              <a:solidFill>
                <a:srgbClr val="FFFFFF"/>
              </a:solidFill>
              <a:latin typeface="Ibarra Real Nova" panose="00000500000000000000"/>
            </a:endParaRPr>
          </a:p>
          <a:p>
            <a:pPr algn="l">
              <a:lnSpc>
                <a:spcPts val="4960"/>
              </a:lnSpc>
            </a:pPr>
          </a:p>
        </p:txBody>
      </p:sp>
      <p:sp>
        <p:nvSpPr>
          <p:cNvPr id="4" name="TextBox 4"/>
          <p:cNvSpPr txBox="1"/>
          <p:nvPr/>
        </p:nvSpPr>
        <p:spPr>
          <a:xfrm>
            <a:off x="9331497" y="7074086"/>
            <a:ext cx="8194480" cy="1731587"/>
          </a:xfrm>
          <a:prstGeom prst="rect">
            <a:avLst/>
          </a:prstGeom>
        </p:spPr>
        <p:txBody>
          <a:bodyPr lIns="0" tIns="0" rIns="0" bIns="0" rtlCol="0" anchor="t">
            <a:spAutoFit/>
          </a:bodyPr>
          <a:lstStyle/>
          <a:p>
            <a:pPr algn="l">
              <a:lnSpc>
                <a:spcPts val="4635"/>
              </a:lnSpc>
            </a:pPr>
            <a:r>
              <a:rPr lang="en-US" sz="3540" spc="13">
                <a:solidFill>
                  <a:srgbClr val="FFFFFF"/>
                </a:solidFill>
                <a:latin typeface="Ibarra Real Nova" panose="00000500000000000000"/>
              </a:rPr>
              <a:t>Existing systems may not provide seamless integration with smart home platforms, limiting user control and customization.</a:t>
            </a:r>
            <a:endParaRPr lang="en-US" sz="3540" spc="13">
              <a:solidFill>
                <a:srgbClr val="FFFFFF"/>
              </a:solidFill>
              <a:latin typeface="Ibarra Real Nova" panose="00000500000000000000"/>
            </a:endParaRPr>
          </a:p>
        </p:txBody>
      </p:sp>
      <p:sp>
        <p:nvSpPr>
          <p:cNvPr id="5" name="TextBox 5"/>
          <p:cNvSpPr txBox="1"/>
          <p:nvPr/>
        </p:nvSpPr>
        <p:spPr>
          <a:xfrm>
            <a:off x="9331497" y="3803464"/>
            <a:ext cx="8546082" cy="1731587"/>
          </a:xfrm>
          <a:prstGeom prst="rect">
            <a:avLst/>
          </a:prstGeom>
        </p:spPr>
        <p:txBody>
          <a:bodyPr lIns="0" tIns="0" rIns="0" bIns="0" rtlCol="0" anchor="t">
            <a:spAutoFit/>
          </a:bodyPr>
          <a:lstStyle/>
          <a:p>
            <a:pPr algn="l">
              <a:lnSpc>
                <a:spcPts val="4635"/>
              </a:lnSpc>
            </a:pPr>
            <a:r>
              <a:rPr lang="en-US" sz="3540" spc="13">
                <a:solidFill>
                  <a:srgbClr val="FFFFFF"/>
                </a:solidFill>
                <a:latin typeface="Ibarra Real Nova" panose="00000500000000000000"/>
              </a:rPr>
              <a:t>Manual operation of lights can be inconvenient and does not leverage sensor data for optimal functionality</a:t>
            </a:r>
            <a:endParaRPr lang="en-US" sz="3540" spc="13">
              <a:solidFill>
                <a:srgbClr val="FFFFFF"/>
              </a:solidFill>
              <a:latin typeface="Ibarra Real Nova" panose="00000500000000000000"/>
            </a:endParaRPr>
          </a:p>
        </p:txBody>
      </p:sp>
      <p:grpSp>
        <p:nvGrpSpPr>
          <p:cNvPr id="6" name="Group 6"/>
          <p:cNvGrpSpPr/>
          <p:nvPr/>
        </p:nvGrpSpPr>
        <p:grpSpPr>
          <a:xfrm rot="0">
            <a:off x="7314780" y="963622"/>
            <a:ext cx="1747006" cy="1298223"/>
            <a:chOff x="0" y="0"/>
            <a:chExt cx="2329341" cy="1730964"/>
          </a:xfrm>
        </p:grpSpPr>
        <p:sp>
          <p:nvSpPr>
            <p:cNvPr id="7" name="Freeform 7"/>
            <p:cNvSpPr/>
            <p:nvPr/>
          </p:nvSpPr>
          <p:spPr>
            <a:xfrm>
              <a:off x="0" y="0"/>
              <a:ext cx="2329307" cy="1731010"/>
            </a:xfrm>
            <a:custGeom>
              <a:avLst/>
              <a:gdLst/>
              <a:ahLst/>
              <a:cxnLst/>
              <a:rect l="l" t="t" r="r" b="b"/>
              <a:pathLst>
                <a:path w="2329307" h="1731010">
                  <a:moveTo>
                    <a:pt x="0" y="0"/>
                  </a:moveTo>
                  <a:lnTo>
                    <a:pt x="2329307" y="0"/>
                  </a:lnTo>
                  <a:lnTo>
                    <a:pt x="2329307" y="1731010"/>
                  </a:lnTo>
                  <a:lnTo>
                    <a:pt x="0" y="1731010"/>
                  </a:lnTo>
                  <a:lnTo>
                    <a:pt x="0" y="0"/>
                  </a:lnTo>
                  <a:close/>
                </a:path>
              </a:pathLst>
            </a:custGeom>
            <a:blipFill>
              <a:blip r:embed="rId1"/>
              <a:stretch>
                <a:fillRect l="-43204" r="-43206" b="2"/>
              </a:stretch>
            </a:blipFill>
          </p:spPr>
        </p:sp>
      </p:grpSp>
      <p:grpSp>
        <p:nvGrpSpPr>
          <p:cNvPr id="8" name="Group 8"/>
          <p:cNvGrpSpPr/>
          <p:nvPr/>
        </p:nvGrpSpPr>
        <p:grpSpPr>
          <a:xfrm rot="0">
            <a:off x="7314780" y="7112186"/>
            <a:ext cx="1747006" cy="1298223"/>
            <a:chOff x="0" y="0"/>
            <a:chExt cx="2329341" cy="1730964"/>
          </a:xfrm>
        </p:grpSpPr>
        <p:sp>
          <p:nvSpPr>
            <p:cNvPr id="9" name="Freeform 9"/>
            <p:cNvSpPr/>
            <p:nvPr/>
          </p:nvSpPr>
          <p:spPr>
            <a:xfrm>
              <a:off x="0" y="0"/>
              <a:ext cx="2329307" cy="1731010"/>
            </a:xfrm>
            <a:custGeom>
              <a:avLst/>
              <a:gdLst/>
              <a:ahLst/>
              <a:cxnLst/>
              <a:rect l="l" t="t" r="r" b="b"/>
              <a:pathLst>
                <a:path w="2329307" h="1731010">
                  <a:moveTo>
                    <a:pt x="0" y="0"/>
                  </a:moveTo>
                  <a:lnTo>
                    <a:pt x="2329307" y="0"/>
                  </a:lnTo>
                  <a:lnTo>
                    <a:pt x="2329307" y="1731010"/>
                  </a:lnTo>
                  <a:lnTo>
                    <a:pt x="0" y="1731010"/>
                  </a:lnTo>
                  <a:lnTo>
                    <a:pt x="0" y="0"/>
                  </a:lnTo>
                  <a:close/>
                </a:path>
              </a:pathLst>
            </a:custGeom>
            <a:blipFill>
              <a:blip r:embed="rId1"/>
              <a:stretch>
                <a:fillRect l="-43204" r="-43206" b="2"/>
              </a:stretch>
            </a:blipFill>
          </p:spPr>
        </p:sp>
      </p:grpSp>
      <p:grpSp>
        <p:nvGrpSpPr>
          <p:cNvPr id="10" name="Group 10"/>
          <p:cNvGrpSpPr/>
          <p:nvPr/>
        </p:nvGrpSpPr>
        <p:grpSpPr>
          <a:xfrm rot="0">
            <a:off x="7314780" y="3841564"/>
            <a:ext cx="1747006" cy="1298223"/>
            <a:chOff x="0" y="0"/>
            <a:chExt cx="2329341" cy="1730964"/>
          </a:xfrm>
        </p:grpSpPr>
        <p:sp>
          <p:nvSpPr>
            <p:cNvPr id="11" name="Freeform 11"/>
            <p:cNvSpPr/>
            <p:nvPr/>
          </p:nvSpPr>
          <p:spPr>
            <a:xfrm>
              <a:off x="0" y="0"/>
              <a:ext cx="2329307" cy="1731010"/>
            </a:xfrm>
            <a:custGeom>
              <a:avLst/>
              <a:gdLst/>
              <a:ahLst/>
              <a:cxnLst/>
              <a:rect l="l" t="t" r="r" b="b"/>
              <a:pathLst>
                <a:path w="2329307" h="1731010">
                  <a:moveTo>
                    <a:pt x="0" y="0"/>
                  </a:moveTo>
                  <a:lnTo>
                    <a:pt x="2329307" y="0"/>
                  </a:lnTo>
                  <a:lnTo>
                    <a:pt x="2329307" y="1731010"/>
                  </a:lnTo>
                  <a:lnTo>
                    <a:pt x="0" y="1731010"/>
                  </a:lnTo>
                  <a:lnTo>
                    <a:pt x="0" y="0"/>
                  </a:lnTo>
                  <a:close/>
                </a:path>
              </a:pathLst>
            </a:custGeom>
            <a:blipFill>
              <a:blip r:embed="rId1"/>
              <a:stretch>
                <a:fillRect l="-43204" r="-43206" b="2"/>
              </a:stretch>
            </a:blipFill>
          </p:spPr>
        </p:sp>
      </p:grpSp>
      <p:sp>
        <p:nvSpPr>
          <p:cNvPr id="12" name="Freeform 12"/>
          <p:cNvSpPr/>
          <p:nvPr/>
        </p:nvSpPr>
        <p:spPr>
          <a:xfrm rot="-10800000">
            <a:off x="-4856602" y="-11580110"/>
            <a:ext cx="14000602" cy="14000602"/>
          </a:xfrm>
          <a:custGeom>
            <a:avLst/>
            <a:gdLst/>
            <a:ahLst/>
            <a:cxnLst/>
            <a:rect l="l" t="t" r="r" b="b"/>
            <a:pathLst>
              <a:path w="14000602" h="14000602">
                <a:moveTo>
                  <a:pt x="0" y="0"/>
                </a:moveTo>
                <a:lnTo>
                  <a:pt x="14000602" y="0"/>
                </a:lnTo>
                <a:lnTo>
                  <a:pt x="14000602" y="14000602"/>
                </a:lnTo>
                <a:lnTo>
                  <a:pt x="0" y="14000602"/>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TextBox 2"/>
          <p:cNvSpPr txBox="1"/>
          <p:nvPr/>
        </p:nvSpPr>
        <p:spPr>
          <a:xfrm>
            <a:off x="6334770" y="1710219"/>
            <a:ext cx="9102451" cy="1201065"/>
          </a:xfrm>
          <a:prstGeom prst="rect">
            <a:avLst/>
          </a:prstGeom>
        </p:spPr>
        <p:txBody>
          <a:bodyPr lIns="0" tIns="0" rIns="0" bIns="0" rtlCol="0" anchor="t">
            <a:spAutoFit/>
          </a:bodyPr>
          <a:lstStyle/>
          <a:p>
            <a:pPr algn="l">
              <a:lnSpc>
                <a:spcPts val="10285"/>
              </a:lnSpc>
            </a:pPr>
            <a:r>
              <a:rPr lang="en-US" sz="9890" spc="-78">
                <a:solidFill>
                  <a:srgbClr val="DBDBDB"/>
                </a:solidFill>
                <a:latin typeface="Noto Serif Display ExtraCondensed Ultra-Bold" panose="02020806080505020204"/>
              </a:rPr>
              <a:t>Existing System</a:t>
            </a:r>
            <a:endParaRPr lang="en-US" sz="9890" spc="-78">
              <a:solidFill>
                <a:srgbClr val="DBDBDB"/>
              </a:solidFill>
              <a:latin typeface="Noto Serif Display ExtraCondensed Ultra-Bold" panose="02020806080505020204"/>
            </a:endParaRPr>
          </a:p>
        </p:txBody>
      </p:sp>
      <p:sp>
        <p:nvSpPr>
          <p:cNvPr id="3" name="TextBox 3"/>
          <p:cNvSpPr txBox="1"/>
          <p:nvPr/>
        </p:nvSpPr>
        <p:spPr>
          <a:xfrm>
            <a:off x="5609402" y="3417448"/>
            <a:ext cx="11511939" cy="5790084"/>
          </a:xfrm>
          <a:prstGeom prst="rect">
            <a:avLst/>
          </a:prstGeom>
        </p:spPr>
        <p:txBody>
          <a:bodyPr lIns="0" tIns="0" rIns="0" bIns="0" rtlCol="0" anchor="t">
            <a:spAutoFit/>
          </a:bodyPr>
          <a:lstStyle/>
          <a:p>
            <a:pPr marL="776605" lvl="2" indent="-259080" algn="l">
              <a:lnSpc>
                <a:spcPts val="5125"/>
              </a:lnSpc>
              <a:buFont typeface="Arial" panose="020B0604020202020204"/>
              <a:buChar char="⚬"/>
            </a:pPr>
            <a:r>
              <a:rPr lang="en-US" sz="3395" spc="13">
                <a:solidFill>
                  <a:srgbClr val="FFFFFF"/>
                </a:solidFill>
                <a:latin typeface="Ibarra Real Nova" panose="00000500000000000000"/>
              </a:rPr>
              <a:t>Automated street lighting using PLC offers efficiency, low operating costs, and low maintenance costs.</a:t>
            </a:r>
            <a:endParaRPr lang="en-US" sz="3395" spc="13">
              <a:solidFill>
                <a:srgbClr val="FFFFFF"/>
              </a:solidFill>
              <a:latin typeface="Ibarra Real Nova" panose="00000500000000000000"/>
            </a:endParaRPr>
          </a:p>
          <a:p>
            <a:pPr marL="776605" lvl="2" indent="-259080" algn="l">
              <a:lnSpc>
                <a:spcPts val="5125"/>
              </a:lnSpc>
              <a:buFont typeface="Arial" panose="020B0604020202020204"/>
              <a:buChar char="⚬"/>
            </a:pPr>
            <a:r>
              <a:rPr lang="en-US" sz="3395" spc="13">
                <a:solidFill>
                  <a:srgbClr val="FFFFFF"/>
                </a:solidFill>
                <a:latin typeface="Ibarra Real Nova" panose="00000500000000000000"/>
              </a:rPr>
              <a:t>GSM-based smart street light control system involves timed switching via a client-server setup with a GSM modem and microcontroller.</a:t>
            </a:r>
            <a:endParaRPr lang="en-US" sz="3395" spc="13">
              <a:solidFill>
                <a:srgbClr val="FFFFFF"/>
              </a:solidFill>
              <a:latin typeface="Ibarra Real Nova" panose="00000500000000000000"/>
            </a:endParaRPr>
          </a:p>
          <a:p>
            <a:pPr marL="776605" lvl="2" indent="-259080" algn="l">
              <a:lnSpc>
                <a:spcPts val="5125"/>
              </a:lnSpc>
              <a:buFont typeface="Arial" panose="020B0604020202020204"/>
              <a:buChar char="⚬"/>
            </a:pPr>
            <a:r>
              <a:rPr lang="en-US" sz="3395" spc="13">
                <a:solidFill>
                  <a:srgbClr val="FFFFFF"/>
                </a:solidFill>
                <a:latin typeface="Ibarra Real Nova" panose="00000500000000000000"/>
              </a:rPr>
              <a:t>Automatic Street Light Control System employs a microcontroller (PIC16F877A) with LDR and photoelectric sensors to eliminate manual operation and save energy.</a:t>
            </a:r>
            <a:endParaRPr lang="en-US" sz="3395" spc="13">
              <a:solidFill>
                <a:srgbClr val="FFFFFF"/>
              </a:solidFill>
              <a:latin typeface="Ibarra Real Nova" panose="00000500000000000000"/>
            </a:endParaRPr>
          </a:p>
        </p:txBody>
      </p:sp>
      <p:sp>
        <p:nvSpPr>
          <p:cNvPr id="4" name="Freeform 4"/>
          <p:cNvSpPr/>
          <p:nvPr/>
        </p:nvSpPr>
        <p:spPr>
          <a:xfrm>
            <a:off x="1494602" y="273050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rot="-10800000">
            <a:off x="-1526550" y="-13453911"/>
            <a:ext cx="15243659" cy="15243659"/>
          </a:xfrm>
          <a:custGeom>
            <a:avLst/>
            <a:gdLst/>
            <a:ahLst/>
            <a:cxnLst/>
            <a:rect l="l" t="t" r="r" b="b"/>
            <a:pathLst>
              <a:path w="15243659" h="15243659">
                <a:moveTo>
                  <a:pt x="0" y="0"/>
                </a:moveTo>
                <a:lnTo>
                  <a:pt x="15243659" y="0"/>
                </a:lnTo>
                <a:lnTo>
                  <a:pt x="15243659" y="15243659"/>
                </a:lnTo>
                <a:lnTo>
                  <a:pt x="0" y="15243659"/>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rot="0">
            <a:off x="4215540" y="3163894"/>
            <a:ext cx="828396" cy="2782423"/>
            <a:chOff x="0" y="0"/>
            <a:chExt cx="1104528" cy="3709897"/>
          </a:xfrm>
        </p:grpSpPr>
        <p:sp>
          <p:nvSpPr>
            <p:cNvPr id="3" name="Freeform 3"/>
            <p:cNvSpPr/>
            <p:nvPr/>
          </p:nvSpPr>
          <p:spPr>
            <a:xfrm>
              <a:off x="0" y="0"/>
              <a:ext cx="1104519" cy="3709924"/>
            </a:xfrm>
            <a:custGeom>
              <a:avLst/>
              <a:gdLst/>
              <a:ahLst/>
              <a:cxnLst/>
              <a:rect l="l" t="t" r="r" b="b"/>
              <a:pathLst>
                <a:path w="1104519" h="3709924">
                  <a:moveTo>
                    <a:pt x="0" y="0"/>
                  </a:moveTo>
                  <a:lnTo>
                    <a:pt x="1104519" y="0"/>
                  </a:lnTo>
                  <a:lnTo>
                    <a:pt x="1104519" y="3709924"/>
                  </a:lnTo>
                  <a:lnTo>
                    <a:pt x="0" y="3709924"/>
                  </a:lnTo>
                  <a:lnTo>
                    <a:pt x="0" y="0"/>
                  </a:lnTo>
                  <a:close/>
                </a:path>
              </a:pathLst>
            </a:custGeom>
            <a:blipFill>
              <a:blip r:embed="rId1"/>
              <a:stretch>
                <a:fillRect l="-238274" r="-238275"/>
              </a:stretch>
            </a:blipFill>
          </p:spPr>
        </p:sp>
      </p:grpSp>
      <p:sp>
        <p:nvSpPr>
          <p:cNvPr id="4" name="TextBox 4"/>
          <p:cNvSpPr txBox="1"/>
          <p:nvPr/>
        </p:nvSpPr>
        <p:spPr>
          <a:xfrm>
            <a:off x="6305429" y="1333500"/>
            <a:ext cx="9102451" cy="1201065"/>
          </a:xfrm>
          <a:prstGeom prst="rect">
            <a:avLst/>
          </a:prstGeom>
        </p:spPr>
        <p:txBody>
          <a:bodyPr lIns="0" tIns="0" rIns="0" bIns="0" rtlCol="0" anchor="t">
            <a:spAutoFit/>
          </a:bodyPr>
          <a:lstStyle/>
          <a:p>
            <a:pPr algn="l">
              <a:lnSpc>
                <a:spcPts val="10285"/>
              </a:lnSpc>
            </a:pPr>
            <a:r>
              <a:rPr lang="en-US" sz="9890" spc="-78">
                <a:solidFill>
                  <a:srgbClr val="DBDBDB"/>
                </a:solidFill>
                <a:latin typeface="Noto Serif Display ExtraCondensed Ultra-Bold" panose="02020806080505020204"/>
              </a:rPr>
              <a:t>Proposed System</a:t>
            </a:r>
            <a:endParaRPr lang="en-US" sz="9890" spc="-78">
              <a:solidFill>
                <a:srgbClr val="DBDBDB"/>
              </a:solidFill>
              <a:latin typeface="Noto Serif Display ExtraCondensed Ultra-Bold" panose="02020806080505020204"/>
            </a:endParaRPr>
          </a:p>
        </p:txBody>
      </p:sp>
      <p:sp>
        <p:nvSpPr>
          <p:cNvPr id="5" name="TextBox 5"/>
          <p:cNvSpPr txBox="1"/>
          <p:nvPr/>
        </p:nvSpPr>
        <p:spPr>
          <a:xfrm>
            <a:off x="6033003" y="3087694"/>
            <a:ext cx="11511939" cy="5881165"/>
          </a:xfrm>
          <a:prstGeom prst="rect">
            <a:avLst/>
          </a:prstGeom>
        </p:spPr>
        <p:txBody>
          <a:bodyPr lIns="0" tIns="0" rIns="0" bIns="0" rtlCol="0" anchor="t">
            <a:spAutoFit/>
          </a:bodyPr>
          <a:lstStyle/>
          <a:p>
            <a:pPr marL="822325" lvl="2" indent="-274320" algn="l">
              <a:lnSpc>
                <a:spcPts val="5180"/>
              </a:lnSpc>
              <a:buFont typeface="Arial" panose="020B0604020202020204"/>
              <a:buChar char="⚬"/>
            </a:pPr>
            <a:r>
              <a:rPr lang="en-US" sz="3595" spc="14">
                <a:solidFill>
                  <a:srgbClr val="FFFFFF"/>
                </a:solidFill>
                <a:latin typeface="Ibarra Real Nova Bold" panose="00000800000000000000"/>
              </a:rPr>
              <a:t>Dual Mode Operation:</a:t>
            </a:r>
            <a:r>
              <a:rPr lang="en-US" sz="3595" spc="14">
                <a:solidFill>
                  <a:srgbClr val="FFFFFF"/>
                </a:solidFill>
                <a:latin typeface="Ibarra Real Nova" panose="00000500000000000000"/>
              </a:rPr>
              <a:t> </a:t>
            </a:r>
            <a:r>
              <a:rPr lang="en-US" sz="3595" spc="14">
                <a:solidFill>
                  <a:srgbClr val="F1F0EA"/>
                </a:solidFill>
                <a:latin typeface="Ibarra Real Nova" panose="00000500000000000000"/>
              </a:rPr>
              <a:t>Provides automatic adjustment based on light and motion sensors, with manual control via the Blynk app.</a:t>
            </a:r>
            <a:endParaRPr lang="en-US" sz="3595" spc="14">
              <a:solidFill>
                <a:srgbClr val="F1F0EA"/>
              </a:solidFill>
              <a:latin typeface="Ibarra Real Nova" panose="00000500000000000000"/>
            </a:endParaRPr>
          </a:p>
          <a:p>
            <a:pPr marL="822325" lvl="2" indent="-274320" algn="l">
              <a:lnSpc>
                <a:spcPts val="5180"/>
              </a:lnSpc>
              <a:buFont typeface="Arial" panose="020B0604020202020204"/>
              <a:buChar char="⚬"/>
            </a:pPr>
            <a:r>
              <a:rPr lang="en-US" sz="3595" spc="14">
                <a:solidFill>
                  <a:srgbClr val="FFFFFF"/>
                </a:solidFill>
                <a:latin typeface="Ibarra Real Nova Bold" panose="00000800000000000000"/>
              </a:rPr>
              <a:t>Remote Control</a:t>
            </a:r>
            <a:r>
              <a:rPr lang="en-US" sz="3595" spc="14">
                <a:solidFill>
                  <a:srgbClr val="FFFFFF"/>
                </a:solidFill>
                <a:latin typeface="Ibarra Real Nova" panose="00000500000000000000"/>
              </a:rPr>
              <a:t>: </a:t>
            </a:r>
            <a:r>
              <a:rPr lang="en-US" sz="3595" spc="14">
                <a:solidFill>
                  <a:srgbClr val="F1F0EA"/>
                </a:solidFill>
                <a:latin typeface="Ibarra Real Nova" panose="00000500000000000000"/>
              </a:rPr>
              <a:t>Utilizes the Blynk IoT platform for remote monitoring and control of the LED system, allowing mode switching and brightness adjustments.</a:t>
            </a:r>
            <a:endParaRPr lang="en-US" sz="3595" spc="14">
              <a:solidFill>
                <a:srgbClr val="F1F0EA"/>
              </a:solidFill>
              <a:latin typeface="Ibarra Real Nova" panose="00000500000000000000"/>
            </a:endParaRPr>
          </a:p>
          <a:p>
            <a:pPr marL="822325" lvl="2" indent="-274320" algn="l">
              <a:lnSpc>
                <a:spcPts val="5180"/>
              </a:lnSpc>
              <a:buFont typeface="Arial" panose="020B0604020202020204"/>
              <a:buChar char="⚬"/>
            </a:pPr>
            <a:r>
              <a:rPr lang="en-US" sz="3595" spc="14">
                <a:solidFill>
                  <a:srgbClr val="FFFFFF"/>
                </a:solidFill>
                <a:latin typeface="Ibarra Real Nova Bold" panose="00000800000000000000"/>
              </a:rPr>
              <a:t>Energy Efficiency:</a:t>
            </a:r>
            <a:r>
              <a:rPr lang="en-US" sz="3595" spc="14">
                <a:solidFill>
                  <a:srgbClr val="FFFFFF"/>
                </a:solidFill>
                <a:latin typeface="Ibarra Real Nova" panose="00000500000000000000"/>
              </a:rPr>
              <a:t> </a:t>
            </a:r>
            <a:r>
              <a:rPr lang="en-US" sz="3595" spc="14">
                <a:solidFill>
                  <a:srgbClr val="F1F0EA"/>
                </a:solidFill>
                <a:latin typeface="Ibarra Real Nova" panose="00000500000000000000"/>
              </a:rPr>
              <a:t>Enhances energy savings and security by adjusting LED brightness according to ambient light and motion detection.</a:t>
            </a:r>
            <a:endParaRPr lang="en-US" sz="3595" spc="14">
              <a:solidFill>
                <a:srgbClr val="F1F0EA"/>
              </a:solidFill>
              <a:latin typeface="Ibarra Real Nova" panose="00000500000000000000"/>
            </a:endParaRPr>
          </a:p>
        </p:txBody>
      </p:sp>
      <p:grpSp>
        <p:nvGrpSpPr>
          <p:cNvPr id="6" name="Group 6"/>
          <p:cNvGrpSpPr/>
          <p:nvPr/>
        </p:nvGrpSpPr>
        <p:grpSpPr>
          <a:xfrm rot="0">
            <a:off x="2129843" y="3163894"/>
            <a:ext cx="828396" cy="2782423"/>
            <a:chOff x="0" y="0"/>
            <a:chExt cx="1104528" cy="3709897"/>
          </a:xfrm>
        </p:grpSpPr>
        <p:sp>
          <p:nvSpPr>
            <p:cNvPr id="7" name="Freeform 7"/>
            <p:cNvSpPr/>
            <p:nvPr/>
          </p:nvSpPr>
          <p:spPr>
            <a:xfrm>
              <a:off x="0" y="0"/>
              <a:ext cx="1104519" cy="3709924"/>
            </a:xfrm>
            <a:custGeom>
              <a:avLst/>
              <a:gdLst/>
              <a:ahLst/>
              <a:cxnLst/>
              <a:rect l="l" t="t" r="r" b="b"/>
              <a:pathLst>
                <a:path w="1104519" h="3709924">
                  <a:moveTo>
                    <a:pt x="0" y="0"/>
                  </a:moveTo>
                  <a:lnTo>
                    <a:pt x="1104519" y="0"/>
                  </a:lnTo>
                  <a:lnTo>
                    <a:pt x="1104519" y="3709924"/>
                  </a:lnTo>
                  <a:lnTo>
                    <a:pt x="0" y="3709924"/>
                  </a:lnTo>
                  <a:lnTo>
                    <a:pt x="0" y="0"/>
                  </a:lnTo>
                  <a:close/>
                </a:path>
              </a:pathLst>
            </a:custGeom>
            <a:blipFill>
              <a:blip r:embed="rId1"/>
              <a:stretch>
                <a:fillRect l="-238274" r="-238275"/>
              </a:stretch>
            </a:blipFill>
          </p:spPr>
        </p:sp>
      </p:grpSp>
      <p:sp>
        <p:nvSpPr>
          <p:cNvPr id="8" name="Freeform 8"/>
          <p:cNvSpPr/>
          <p:nvPr/>
        </p:nvSpPr>
        <p:spPr>
          <a:xfrm>
            <a:off x="1365753" y="253456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800000">
            <a:off x="-1526550" y="-13453911"/>
            <a:ext cx="15243659" cy="15243659"/>
          </a:xfrm>
          <a:custGeom>
            <a:avLst/>
            <a:gdLst/>
            <a:ahLst/>
            <a:cxnLst/>
            <a:rect l="l" t="t" r="r" b="b"/>
            <a:pathLst>
              <a:path w="15243659" h="15243659">
                <a:moveTo>
                  <a:pt x="0" y="0"/>
                </a:moveTo>
                <a:lnTo>
                  <a:pt x="15243659" y="0"/>
                </a:lnTo>
                <a:lnTo>
                  <a:pt x="15243659" y="15243659"/>
                </a:lnTo>
                <a:lnTo>
                  <a:pt x="0" y="15243659"/>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rot="0">
            <a:off x="1624592" y="2534565"/>
            <a:ext cx="1511044" cy="1959214"/>
            <a:chOff x="0" y="0"/>
            <a:chExt cx="6797299" cy="8813353"/>
          </a:xfrm>
        </p:grpSpPr>
        <p:sp>
          <p:nvSpPr>
            <p:cNvPr id="11" name="Freeform 11"/>
            <p:cNvSpPr/>
            <p:nvPr/>
          </p:nvSpPr>
          <p:spPr>
            <a:xfrm>
              <a:off x="0" y="0"/>
              <a:ext cx="6797294" cy="8813292"/>
            </a:xfrm>
            <a:custGeom>
              <a:avLst/>
              <a:gdLst/>
              <a:ahLst/>
              <a:cxnLst/>
              <a:rect l="l" t="t" r="r" b="b"/>
              <a:pathLst>
                <a:path w="6797294" h="8813292">
                  <a:moveTo>
                    <a:pt x="0" y="0"/>
                  </a:moveTo>
                  <a:lnTo>
                    <a:pt x="6797294" y="0"/>
                  </a:lnTo>
                  <a:lnTo>
                    <a:pt x="6797294" y="8813292"/>
                  </a:lnTo>
                  <a:lnTo>
                    <a:pt x="0" y="8813292"/>
                  </a:lnTo>
                  <a:lnTo>
                    <a:pt x="0" y="0"/>
                  </a:lnTo>
                  <a:close/>
                </a:path>
              </a:pathLst>
            </a:custGeom>
            <a:blipFill>
              <a:blip r:embed="rId6"/>
              <a:stretch>
                <a:fillRect t="-9" b="-10"/>
              </a:stretch>
            </a:blipFill>
          </p:spPr>
        </p:sp>
      </p:grpSp>
      <p:grpSp>
        <p:nvGrpSpPr>
          <p:cNvPr id="12" name="Group 12"/>
          <p:cNvGrpSpPr/>
          <p:nvPr/>
        </p:nvGrpSpPr>
        <p:grpSpPr>
          <a:xfrm rot="0">
            <a:off x="3685976" y="2534565"/>
            <a:ext cx="1511044" cy="1959214"/>
            <a:chOff x="0" y="0"/>
            <a:chExt cx="6797299" cy="8813353"/>
          </a:xfrm>
        </p:grpSpPr>
        <p:sp>
          <p:nvSpPr>
            <p:cNvPr id="13" name="Freeform 13"/>
            <p:cNvSpPr/>
            <p:nvPr/>
          </p:nvSpPr>
          <p:spPr>
            <a:xfrm>
              <a:off x="0" y="0"/>
              <a:ext cx="6797294" cy="8813292"/>
            </a:xfrm>
            <a:custGeom>
              <a:avLst/>
              <a:gdLst/>
              <a:ahLst/>
              <a:cxnLst/>
              <a:rect l="l" t="t" r="r" b="b"/>
              <a:pathLst>
                <a:path w="6797294" h="8813292">
                  <a:moveTo>
                    <a:pt x="0" y="0"/>
                  </a:moveTo>
                  <a:lnTo>
                    <a:pt x="6797294" y="0"/>
                  </a:lnTo>
                  <a:lnTo>
                    <a:pt x="6797294" y="8813292"/>
                  </a:lnTo>
                  <a:lnTo>
                    <a:pt x="0" y="8813292"/>
                  </a:lnTo>
                  <a:lnTo>
                    <a:pt x="0" y="0"/>
                  </a:lnTo>
                  <a:close/>
                </a:path>
              </a:pathLst>
            </a:custGeom>
            <a:blipFill>
              <a:blip r:embed="rId6"/>
              <a:stretch>
                <a:fillRect t="-9" b="-10"/>
              </a:stretch>
            </a:blipFill>
          </p:spPr>
        </p:sp>
      </p:gr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TextBox 2"/>
          <p:cNvSpPr txBox="1"/>
          <p:nvPr/>
        </p:nvSpPr>
        <p:spPr>
          <a:xfrm>
            <a:off x="459729" y="524193"/>
            <a:ext cx="13609893" cy="1510750"/>
          </a:xfrm>
          <a:prstGeom prst="rect">
            <a:avLst/>
          </a:prstGeom>
        </p:spPr>
        <p:txBody>
          <a:bodyPr lIns="0" tIns="0" rIns="0" bIns="0" rtlCol="0" anchor="t">
            <a:spAutoFit/>
          </a:bodyPr>
          <a:lstStyle/>
          <a:p>
            <a:pPr algn="l">
              <a:lnSpc>
                <a:spcPts val="12360"/>
              </a:lnSpc>
            </a:pPr>
            <a:r>
              <a:rPr lang="en-US" sz="9090" spc="-72">
                <a:solidFill>
                  <a:srgbClr val="DBDBDB"/>
                </a:solidFill>
                <a:latin typeface="Noto Serif Display ExtraCondensed Ultra-Bold" panose="02020806080505020204"/>
              </a:rPr>
              <a:t>System Architecture</a:t>
            </a:r>
            <a:endParaRPr lang="en-US" sz="9090" spc="-72">
              <a:solidFill>
                <a:srgbClr val="DBDBDB"/>
              </a:solidFill>
              <a:latin typeface="Noto Serif Display ExtraCondensed Ultra-Bold" panose="02020806080505020204"/>
            </a:endParaRPr>
          </a:p>
        </p:txBody>
      </p:sp>
      <p:sp>
        <p:nvSpPr>
          <p:cNvPr id="3" name="Freeform 3"/>
          <p:cNvSpPr/>
          <p:nvPr/>
        </p:nvSpPr>
        <p:spPr>
          <a:xfrm rot="-10800000">
            <a:off x="2541121" y="-5985359"/>
            <a:ext cx="15243659" cy="15243659"/>
          </a:xfrm>
          <a:custGeom>
            <a:avLst/>
            <a:gdLst/>
            <a:ahLst/>
            <a:cxnLst/>
            <a:rect l="l" t="t" r="r" b="b"/>
            <a:pathLst>
              <a:path w="15243659" h="15243659">
                <a:moveTo>
                  <a:pt x="0" y="0"/>
                </a:moveTo>
                <a:lnTo>
                  <a:pt x="15243659" y="0"/>
                </a:lnTo>
                <a:lnTo>
                  <a:pt x="15243659" y="15243659"/>
                </a:lnTo>
                <a:lnTo>
                  <a:pt x="0" y="15243659"/>
                </a:lnTo>
                <a:lnTo>
                  <a:pt x="0" y="0"/>
                </a:lnTo>
                <a:close/>
              </a:path>
            </a:pathLst>
          </a:custGeom>
          <a:blipFill>
            <a:blip r:embed="rId1">
              <a:alphaModFix amt="19999"/>
              <a:extLst>
                <a:ext uri="{96DAC541-7B7A-43D3-8B79-37D633B846F1}">
                  <asvg:svgBlip xmlns:asvg="http://schemas.microsoft.com/office/drawing/2016/SVG/main" r:embed="rId2"/>
                </a:ext>
              </a:extLst>
            </a:blip>
            <a:stretch>
              <a:fillRect/>
            </a:stretch>
          </a:blipFill>
        </p:spPr>
      </p:sp>
      <p:sp>
        <p:nvSpPr>
          <p:cNvPr id="4" name="Freeform 4"/>
          <p:cNvSpPr/>
          <p:nvPr/>
        </p:nvSpPr>
        <p:spPr>
          <a:xfrm>
            <a:off x="4087315" y="2587128"/>
            <a:ext cx="11566748" cy="6384472"/>
          </a:xfrm>
          <a:custGeom>
            <a:avLst/>
            <a:gdLst/>
            <a:ahLst/>
            <a:cxnLst/>
            <a:rect l="l" t="t" r="r" b="b"/>
            <a:pathLst>
              <a:path w="11566748" h="6384472">
                <a:moveTo>
                  <a:pt x="0" y="0"/>
                </a:moveTo>
                <a:lnTo>
                  <a:pt x="11566748" y="0"/>
                </a:lnTo>
                <a:lnTo>
                  <a:pt x="11566748" y="6384472"/>
                </a:lnTo>
                <a:lnTo>
                  <a:pt x="0" y="6384472"/>
                </a:lnTo>
                <a:lnTo>
                  <a:pt x="0" y="0"/>
                </a:lnTo>
                <a:close/>
              </a:path>
            </a:pathLst>
          </a:custGeom>
          <a:blipFill>
            <a:blip r:embed="rId3"/>
            <a:stretch>
              <a:fillRect/>
            </a:stretch>
          </a:blipFill>
        </p:spPr>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rot="0">
            <a:off x="1881754" y="3701271"/>
            <a:ext cx="38100" cy="4498145"/>
            <a:chOff x="0" y="0"/>
            <a:chExt cx="50800" cy="5997527"/>
          </a:xfrm>
        </p:grpSpPr>
        <p:sp>
          <p:nvSpPr>
            <p:cNvPr id="3" name="Freeform 3"/>
            <p:cNvSpPr/>
            <p:nvPr/>
          </p:nvSpPr>
          <p:spPr>
            <a:xfrm>
              <a:off x="0" y="25400"/>
              <a:ext cx="50800" cy="5946775"/>
            </a:xfrm>
            <a:custGeom>
              <a:avLst/>
              <a:gdLst/>
              <a:ahLst/>
              <a:cxnLst/>
              <a:rect l="l" t="t" r="r" b="b"/>
              <a:pathLst>
                <a:path w="50800" h="5946775">
                  <a:moveTo>
                    <a:pt x="50800" y="0"/>
                  </a:moveTo>
                  <a:lnTo>
                    <a:pt x="50800" y="5946775"/>
                  </a:lnTo>
                  <a:lnTo>
                    <a:pt x="0" y="5946775"/>
                  </a:lnTo>
                  <a:lnTo>
                    <a:pt x="0" y="0"/>
                  </a:lnTo>
                  <a:close/>
                </a:path>
              </a:pathLst>
            </a:custGeom>
            <a:solidFill>
              <a:srgbClr val="FFFFFF"/>
            </a:solidFill>
          </p:spPr>
        </p:sp>
      </p:grpSp>
      <p:sp>
        <p:nvSpPr>
          <p:cNvPr id="4" name="Freeform 4"/>
          <p:cNvSpPr/>
          <p:nvPr/>
        </p:nvSpPr>
        <p:spPr>
          <a:xfrm>
            <a:off x="1752218" y="8180366"/>
            <a:ext cx="297173" cy="297173"/>
          </a:xfrm>
          <a:custGeom>
            <a:avLst/>
            <a:gdLst/>
            <a:ahLst/>
            <a:cxnLst/>
            <a:rect l="l" t="t" r="r" b="b"/>
            <a:pathLst>
              <a:path w="297173" h="297173">
                <a:moveTo>
                  <a:pt x="0" y="0"/>
                </a:moveTo>
                <a:lnTo>
                  <a:pt x="297173" y="0"/>
                </a:lnTo>
                <a:lnTo>
                  <a:pt x="297173" y="297173"/>
                </a:lnTo>
                <a:lnTo>
                  <a:pt x="0" y="2971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752218" y="3720321"/>
            <a:ext cx="297173" cy="297173"/>
          </a:xfrm>
          <a:custGeom>
            <a:avLst/>
            <a:gdLst/>
            <a:ahLst/>
            <a:cxnLst/>
            <a:rect l="l" t="t" r="r" b="b"/>
            <a:pathLst>
              <a:path w="297173" h="297173">
                <a:moveTo>
                  <a:pt x="0" y="0"/>
                </a:moveTo>
                <a:lnTo>
                  <a:pt x="297173" y="0"/>
                </a:lnTo>
                <a:lnTo>
                  <a:pt x="297173" y="297173"/>
                </a:lnTo>
                <a:lnTo>
                  <a:pt x="0" y="2971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1752218" y="5781660"/>
            <a:ext cx="297173" cy="297173"/>
          </a:xfrm>
          <a:custGeom>
            <a:avLst/>
            <a:gdLst/>
            <a:ahLst/>
            <a:cxnLst/>
            <a:rect l="l" t="t" r="r" b="b"/>
            <a:pathLst>
              <a:path w="297173" h="297173">
                <a:moveTo>
                  <a:pt x="0" y="0"/>
                </a:moveTo>
                <a:lnTo>
                  <a:pt x="297173" y="0"/>
                </a:lnTo>
                <a:lnTo>
                  <a:pt x="297173" y="297173"/>
                </a:lnTo>
                <a:lnTo>
                  <a:pt x="0" y="2971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TextBox 7"/>
          <p:cNvSpPr txBox="1"/>
          <p:nvPr/>
        </p:nvSpPr>
        <p:spPr>
          <a:xfrm>
            <a:off x="3641124" y="1653181"/>
            <a:ext cx="11005753" cy="1168405"/>
          </a:xfrm>
          <a:prstGeom prst="rect">
            <a:avLst/>
          </a:prstGeom>
        </p:spPr>
        <p:txBody>
          <a:bodyPr lIns="0" tIns="0" rIns="0" bIns="0" rtlCol="0" anchor="t">
            <a:spAutoFit/>
          </a:bodyPr>
          <a:lstStyle/>
          <a:p>
            <a:pPr algn="ctr">
              <a:lnSpc>
                <a:spcPts val="10075"/>
              </a:lnSpc>
            </a:pPr>
            <a:r>
              <a:rPr lang="en-US" sz="9690" spc="-77">
                <a:solidFill>
                  <a:srgbClr val="DBDBDB"/>
                </a:solidFill>
                <a:latin typeface="Noto Serif Display ExtraCondensed Ultra-Bold" panose="02020806080505020204"/>
              </a:rPr>
              <a:t>Reference Papers</a:t>
            </a:r>
            <a:endParaRPr lang="en-US" sz="9690" spc="-77">
              <a:solidFill>
                <a:srgbClr val="DBDBDB"/>
              </a:solidFill>
              <a:latin typeface="Noto Serif Display ExtraCondensed Ultra-Bold" panose="02020806080505020204"/>
            </a:endParaRPr>
          </a:p>
        </p:txBody>
      </p:sp>
      <p:sp>
        <p:nvSpPr>
          <p:cNvPr id="8" name="TextBox 8"/>
          <p:cNvSpPr txBox="1"/>
          <p:nvPr/>
        </p:nvSpPr>
        <p:spPr>
          <a:xfrm>
            <a:off x="2284882" y="3379705"/>
            <a:ext cx="14974418" cy="1827910"/>
          </a:xfrm>
          <a:prstGeom prst="rect">
            <a:avLst/>
          </a:prstGeom>
        </p:spPr>
        <p:txBody>
          <a:bodyPr lIns="0" tIns="0" rIns="0" bIns="0" rtlCol="0" anchor="t">
            <a:spAutoFit/>
          </a:bodyPr>
          <a:lstStyle/>
          <a:p>
            <a:pPr algn="l">
              <a:lnSpc>
                <a:spcPts val="4760"/>
              </a:lnSpc>
            </a:pPr>
            <a:r>
              <a:rPr lang="en-US" sz="3400" spc="-26">
                <a:solidFill>
                  <a:srgbClr val="FFFFFF"/>
                </a:solidFill>
                <a:latin typeface="Ibarra Real Nova Italics" panose="00000500000000000000"/>
              </a:rPr>
              <a:t> Agar Deo, Sachin Prakash and Asha Patil, “ZigBee-based Intelligent Street Lighting System”, 2nd International Conference on Devices, Circuits and Systems (ICDCS), 2014.</a:t>
            </a:r>
            <a:endParaRPr lang="en-US" sz="3400" spc="-26">
              <a:solidFill>
                <a:srgbClr val="FFFFFF"/>
              </a:solidFill>
              <a:latin typeface="Ibarra Real Nova Italics" panose="00000500000000000000"/>
            </a:endParaRPr>
          </a:p>
        </p:txBody>
      </p:sp>
      <p:sp>
        <p:nvSpPr>
          <p:cNvPr id="9" name="TextBox 9"/>
          <p:cNvSpPr txBox="1"/>
          <p:nvPr/>
        </p:nvSpPr>
        <p:spPr>
          <a:xfrm>
            <a:off x="2324170" y="5545837"/>
            <a:ext cx="15339446" cy="2598843"/>
          </a:xfrm>
          <a:prstGeom prst="rect">
            <a:avLst/>
          </a:prstGeom>
        </p:spPr>
        <p:txBody>
          <a:bodyPr lIns="0" tIns="0" rIns="0" bIns="0" rtlCol="0" anchor="t">
            <a:spAutoFit/>
          </a:bodyPr>
          <a:lstStyle/>
          <a:p>
            <a:pPr algn="l">
              <a:lnSpc>
                <a:spcPts val="5065"/>
              </a:lnSpc>
            </a:pPr>
            <a:r>
              <a:rPr lang="en-US" sz="3400" spc="3">
                <a:solidFill>
                  <a:srgbClr val="FFFFFF"/>
                </a:solidFill>
                <a:latin typeface="Ibarra Real Nova Italics" panose="00000500000000000000"/>
              </a:rPr>
              <a:t>Amey Manekar, J., Dr. Kshirsagar, Dr. R .V. (2016). ” Design and Implementation of Automatic Street Light Controller for Energy Optimization Using FPGA”, International Journal of Advanced Research in Comp</a:t>
            </a:r>
            <a:endParaRPr lang="en-US" sz="3400" spc="3">
              <a:solidFill>
                <a:srgbClr val="FFFFFF"/>
              </a:solidFill>
              <a:latin typeface="Ibarra Real Nova Italics" panose="00000500000000000000"/>
            </a:endParaRPr>
          </a:p>
          <a:p>
            <a:pPr algn="l">
              <a:lnSpc>
                <a:spcPts val="5065"/>
              </a:lnSpc>
            </a:pPr>
          </a:p>
        </p:txBody>
      </p:sp>
      <p:sp>
        <p:nvSpPr>
          <p:cNvPr id="10" name="TextBox 10"/>
          <p:cNvSpPr txBox="1"/>
          <p:nvPr/>
        </p:nvSpPr>
        <p:spPr>
          <a:xfrm>
            <a:off x="2284882" y="8030380"/>
            <a:ext cx="15339446" cy="1227920"/>
          </a:xfrm>
          <a:prstGeom prst="rect">
            <a:avLst/>
          </a:prstGeom>
        </p:spPr>
        <p:txBody>
          <a:bodyPr lIns="0" tIns="0" rIns="0" bIns="0" rtlCol="0" anchor="t">
            <a:spAutoFit/>
          </a:bodyPr>
          <a:lstStyle/>
          <a:p>
            <a:pPr algn="l">
              <a:lnSpc>
                <a:spcPts val="4760"/>
              </a:lnSpc>
            </a:pPr>
            <a:r>
              <a:rPr lang="en-US" sz="3400" spc="-26">
                <a:solidFill>
                  <a:srgbClr val="FFFFFF"/>
                </a:solidFill>
                <a:latin typeface="Ibarra Real Nova Italics" panose="00000500000000000000"/>
              </a:rPr>
              <a:t>Vaishali Gupta, Krutika Thakur, Ritesh Thakur, “Based Smart Street Lights” International Journal of Research (IJR), Volume 2, Issue 10, October.</a:t>
            </a:r>
            <a:endParaRPr lang="en-US" sz="3400" spc="-26">
              <a:solidFill>
                <a:srgbClr val="FFFFFF"/>
              </a:solidFill>
              <a:latin typeface="Ibarra Real Nova Italics" panose="00000500000000000000"/>
            </a:endParaRPr>
          </a:p>
        </p:txBody>
      </p:sp>
      <p:sp>
        <p:nvSpPr>
          <p:cNvPr id="11" name="Freeform 11"/>
          <p:cNvSpPr/>
          <p:nvPr/>
        </p:nvSpPr>
        <p:spPr>
          <a:xfrm rot="-10800000">
            <a:off x="3835471" y="-5460646"/>
            <a:ext cx="15243659" cy="15243659"/>
          </a:xfrm>
          <a:custGeom>
            <a:avLst/>
            <a:gdLst/>
            <a:ahLst/>
            <a:cxnLst/>
            <a:rect l="l" t="t" r="r" b="b"/>
            <a:pathLst>
              <a:path w="15243659" h="15243659">
                <a:moveTo>
                  <a:pt x="0" y="0"/>
                </a:moveTo>
                <a:lnTo>
                  <a:pt x="15243659" y="0"/>
                </a:lnTo>
                <a:lnTo>
                  <a:pt x="15243659" y="15243659"/>
                </a:lnTo>
                <a:lnTo>
                  <a:pt x="0" y="15243659"/>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Tree>
  </p:cSld>
  <p:clrMapOvr>
    <a:masterClrMapping/>
  </p:clrMapOvr>
  <p:transition>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4856</Words>
  <Application>WPS Presentation</Application>
  <PresentationFormat>On-screen Show (4:3)</PresentationFormat>
  <Paragraphs>126</Paragraphs>
  <Slides>12</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12</vt:i4>
      </vt:variant>
    </vt:vector>
  </HeadingPairs>
  <TitlesOfParts>
    <vt:vector size="32" baseType="lpstr">
      <vt:lpstr>Arial</vt:lpstr>
      <vt:lpstr>SimSun</vt:lpstr>
      <vt:lpstr>Wingdings</vt:lpstr>
      <vt:lpstr>Canva Student Font</vt:lpstr>
      <vt:lpstr>Arapey Bold</vt:lpstr>
      <vt:lpstr>Ibarra Real Nova</vt:lpstr>
      <vt:lpstr>Montserrat Bold</vt:lpstr>
      <vt:lpstr>Montserrat</vt:lpstr>
      <vt:lpstr>Noto Serif Display ExtraCondensed Heavy</vt:lpstr>
      <vt:lpstr>Noto Serif Display ExtraCondensed Ultra-Bold</vt:lpstr>
      <vt:lpstr>Arial</vt:lpstr>
      <vt:lpstr>Ibarra Real Nova Bold</vt:lpstr>
      <vt:lpstr>Ibarra Real Nova Italics</vt:lpstr>
      <vt:lpstr>Ibarra Real Nova Bold Italics</vt:lpstr>
      <vt:lpstr>Sloop Script Pro Italics</vt:lpstr>
      <vt:lpstr>Segoe Print</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PRIEE-PPT 211,213&amp;226</dc:title>
  <dc:creator/>
  <cp:lastModifiedBy>213- RESHMA S</cp:lastModifiedBy>
  <cp:revision>3</cp:revision>
  <dcterms:created xsi:type="dcterms:W3CDTF">2006-08-16T00:00:00Z</dcterms:created>
  <dcterms:modified xsi:type="dcterms:W3CDTF">2024-05-19T15:59:55Z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C6F7B98957974F2EA714F4E78518821B_13</vt:lpwstr>
  </property>
  <property fmtid="{D5CDD505-2E9C-101B-9397-08002B2CF9AE}" pid="3" name="KSOProductBuildVer">
    <vt:lpwstr>1033-12.2.0.16909</vt:lpwstr>
  </property>
</Properties>
</file>